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0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11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12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73" r:id="rId2"/>
    <p:sldId id="374" r:id="rId3"/>
    <p:sldId id="375" r:id="rId4"/>
    <p:sldId id="477" r:id="rId5"/>
    <p:sldId id="478" r:id="rId6"/>
    <p:sldId id="479" r:id="rId7"/>
    <p:sldId id="480" r:id="rId8"/>
    <p:sldId id="378" r:id="rId9"/>
    <p:sldId id="481" r:id="rId10"/>
    <p:sldId id="482" r:id="rId11"/>
    <p:sldId id="483" r:id="rId12"/>
    <p:sldId id="485" r:id="rId13"/>
    <p:sldId id="484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5D06"/>
    <a:srgbClr val="EAE3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89821" autoAdjust="0"/>
  </p:normalViewPr>
  <p:slideViewPr>
    <p:cSldViewPr snapToGrid="0">
      <p:cViewPr varScale="1">
        <p:scale>
          <a:sx n="86" d="100"/>
          <a:sy n="86" d="100"/>
        </p:scale>
        <p:origin x="10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jpeg>
</file>

<file path=ppt/media/image5.png>
</file>

<file path=ppt/media/image6.png>
</file>

<file path=ppt/media/image7.tiff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8642B7-01B9-4F3A-9BC6-96AB4C9FE663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EE99D-573C-4A87-BADF-3F8C37B4A46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2044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89229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58EEE-3814-CC26-A3C6-C7AC33B12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6F5C04-6B2A-9A67-5E40-538539EB89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8EBEBD-AD5A-5B5C-2D7A-AE89B69A3D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F015ED-D9A1-1CBD-099E-E8ADA69D5D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244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7B566A-E903-67AF-32EC-8941A2FAD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5E28F1-B2F7-3A36-4FC7-6D0D7049B5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9D3ACD-5706-4A7B-A23F-AFF8BED0A8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464A66-C81C-7671-4CF1-E2B5B4E7F6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87257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45386-7AD1-D609-ADBC-0BC3DFC4B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B80BEC-FED9-C63A-F76A-B30BA014D9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E71E29-05FD-4483-D7AA-41A154ED11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6B49EB-85E0-B74E-2337-8F67536851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6561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8457D-5CFB-3FFF-6C3A-F0CCE92A3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85A103-01AB-21C0-C6C1-3CDB02440F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A0C3F2-0F4E-5A42-41BC-B4E3039675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598E5-0D47-CAD8-2C6D-FD0092978D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8850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8FB39-9B48-3762-F579-AADCF17B1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5B2CD4-FC23-61C4-9AF2-D54CE88627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2977EC-FE42-E46A-21CA-0B9A882937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FDFC15-3736-E761-BC3D-987B1C940A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4295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F229C7-DDDF-9373-8D98-22932E0EE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DEFE7D-D1C2-B72E-D0FD-46164E7AE9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A8A071-88EB-6C43-E320-15718339B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68345-08FB-353D-EAB3-B293A10F85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8500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52A0F-4828-2E3E-11AB-ED812DE08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CF7CF4-91E3-5902-8F04-1669A94D0B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92DDD3-C669-17EE-8374-159D79FBC6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CCD451-32D5-D46A-7B8B-06EE19EE9B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903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864227-D643-F417-1F47-F1DD3998D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380A58-B2E8-2ABC-34EC-F01B6A6082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3540E7-4F8C-62A4-3E66-83B234E2E2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DFD39-6D77-CBCD-5891-F476D3931E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3965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0E255-F347-AEFA-67F7-ED754A508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A3F005-B67E-9096-3F8C-92BA8E5FB8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DFD36C-8B73-5E6E-0666-553FD67E21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877E8-20C1-3AF4-0945-DBEE7182F8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052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A3EFE-A432-4EA8-3172-2AFAD6D4C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B8B9D6-0AF1-9040-95C3-9B661DE44C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13ABCB-0983-DB2A-9776-CA58F8CB1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0BC3B-C08A-5FCF-59C3-031CDD1A96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5587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27570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BCE40-570D-82D3-8A1D-47C1C64B9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FD451E-78DA-3C38-4871-8E5634EC8D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40C1E5-0C62-EBF6-9AC8-9D6A5E0942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49E4C-4CD5-65E7-253D-1A7313423F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E99D-573C-4A87-BADF-3F8C37B4A46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1493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69DCE-EEC1-B643-2993-F2E7AC3AF5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E7E90-8082-DF98-AA0C-7CB9D549EE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4EF60-F09B-BA8E-D63A-1AE534FA7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F4F8B-A6E4-777C-EDAF-5D0D02041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351A0-85CB-D900-4183-2CC03CC3A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6174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A53D0-E7D5-2F35-5EF5-D786A34FB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59C5EB-3B22-1C6F-844F-EE15F5F6EF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BAA30-2F25-22A6-0F7B-6E59E28D8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04526-653F-B246-7F70-077EEE0B7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78A90-B34B-CC1C-DBC5-3C7CE54C1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2804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8F1898-425F-97F4-C0F3-3140BCFF40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42D5FC-B1D5-2CE3-BEFB-C9C2390FC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BCAE8-C853-F47C-A1C2-CA53FEC8A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C36F6-1536-7882-0E81-B614B055C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93CDA-A717-AA4B-02E3-E79C103D6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707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2EDD6-9DFC-EED2-EE79-B5E7EBFA8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653CD-5D56-80D6-0B1A-C1B8BEECB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AE966-2476-6385-1628-1482F942B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44DF9-89E4-11C0-82E2-53BED6649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D9A4A-5C6E-0C78-B12F-9A8B871F9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7145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31401-BDBE-0DC0-A3BE-3F3A8BBB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172F4-FC73-F1D5-EFAF-5A986EC69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9FBDE-462A-4A97-51C4-19EBBDFD1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667AA-AE18-B62E-B477-CD4BB2A8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3569-3B58-797E-8B5B-F35B5410D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2376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B1C46-38C9-EC80-EFC8-5E63A2016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DE0DF-C4BD-889C-344D-787360F222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E8AB2B-2EBA-560A-A72D-8C3225289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E7AE57-B14C-BAF5-F467-68522119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64F04A-9EDF-2D14-0FAA-DBBC114EF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565F8B-3591-2009-2F03-6481A44CE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4436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7BD29-8E49-E2E6-0E4A-1E148D235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30024-73AD-4B63-C5AB-4C70A2C9C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23210-1474-F6AB-1954-BD5BC4D65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B3BF80-C304-EC3E-B342-DFF7E9AA7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78D8F1-1BDE-DBB5-3421-A158F363FA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D0DD95-5407-BDBD-264D-BBA8B13A1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250F6B-5159-4471-C082-D1985B5B9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A9ECE0-039C-CF3B-7899-415D028F7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1358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5F5C2-8A9B-DEDD-6C7D-C15B67F33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C682B6-6376-3D3A-4346-F0AC32EA6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4137F2-FCB3-14C5-7F48-F6860A38A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DDA8B-8C52-626C-B5DC-4A481BA56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055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0B97C3-6009-B161-48EC-1D9C8681E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3AD1F-DD11-2144-AA59-F5DA4654E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50373-715C-39A8-7A2C-A3C3EF03F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5598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DE928-19E7-6F33-3F95-E8EE3C5F6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389BD-9C66-884A-8BB4-537951E22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7D7F35-4201-8639-BDA1-9FF5F5FA19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0AFCA-113D-1BB8-D6B1-7C516EF4A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B05C26-14EE-6DFE-FAE1-4AE5BC878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AC4F2-4C2C-6538-82F7-35A83A4A7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042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B95AB-BEFB-C477-8908-814258065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07CBF8-5B45-3CBC-E218-1B2D6F6224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B228A6-9A7D-820A-9DE3-27652AF02C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03FB1-6251-556C-720A-AEA54A6AA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0A7D6F-97C0-1B2B-9E74-AA31E38EE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5F316B-BF5B-0A4B-1C4E-E736A704C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8040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51249A-1804-4E37-69FB-90D8C380D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C6C0E-0800-01F0-2597-CEBBFBE1B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51D4E-F6E6-8C27-40B1-C6CB95B638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D5A95-EBA4-4A68-A4C2-0E24A0F1F1AF}" type="datetimeFigureOut">
              <a:rPr lang="de-DE" smtClean="0"/>
              <a:t>14.11.2024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EBB00-62A2-DAC7-2DBB-4507CA95E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E9114-9214-1EC0-4CD7-F7336131E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B17CA-2B5A-41C8-BB39-82C70CC1FC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784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1.xml"/><Relationship Id="rId13" Type="http://schemas.openxmlformats.org/officeDocument/2006/relationships/tags" Target="../tags/tag16.xml"/><Relationship Id="rId18" Type="http://schemas.openxmlformats.org/officeDocument/2006/relationships/notesSlide" Target="../notesSlides/notesSlide10.xml"/><Relationship Id="rId3" Type="http://schemas.openxmlformats.org/officeDocument/2006/relationships/tags" Target="../tags/tag6.xml"/><Relationship Id="rId21" Type="http://schemas.openxmlformats.org/officeDocument/2006/relationships/image" Target="../media/image16.png"/><Relationship Id="rId7" Type="http://schemas.openxmlformats.org/officeDocument/2006/relationships/tags" Target="../tags/tag10.xml"/><Relationship Id="rId12" Type="http://schemas.openxmlformats.org/officeDocument/2006/relationships/tags" Target="../tags/tag15.xml"/><Relationship Id="rId17" Type="http://schemas.openxmlformats.org/officeDocument/2006/relationships/slideLayout" Target="../slideLayouts/slideLayout1.xml"/><Relationship Id="rId25" Type="http://schemas.openxmlformats.org/officeDocument/2006/relationships/image" Target="../media/image20.png"/><Relationship Id="rId2" Type="http://schemas.openxmlformats.org/officeDocument/2006/relationships/tags" Target="../tags/tag5.xml"/><Relationship Id="rId16" Type="http://schemas.openxmlformats.org/officeDocument/2006/relationships/tags" Target="../tags/tag19.xml"/><Relationship Id="rId20" Type="http://schemas.openxmlformats.org/officeDocument/2006/relationships/image" Target="../media/image15.png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tags" Target="../tags/tag14.xml"/><Relationship Id="rId24" Type="http://schemas.openxmlformats.org/officeDocument/2006/relationships/image" Target="../media/image19.jpeg"/><Relationship Id="rId5" Type="http://schemas.openxmlformats.org/officeDocument/2006/relationships/tags" Target="../tags/tag8.xml"/><Relationship Id="rId15" Type="http://schemas.openxmlformats.org/officeDocument/2006/relationships/tags" Target="../tags/tag18.xml"/><Relationship Id="rId23" Type="http://schemas.openxmlformats.org/officeDocument/2006/relationships/image" Target="../media/image18.jpeg"/><Relationship Id="rId10" Type="http://schemas.openxmlformats.org/officeDocument/2006/relationships/tags" Target="../tags/tag13.xml"/><Relationship Id="rId19" Type="http://schemas.openxmlformats.org/officeDocument/2006/relationships/image" Target="../media/image1.png"/><Relationship Id="rId4" Type="http://schemas.openxmlformats.org/officeDocument/2006/relationships/tags" Target="../tags/tag7.xml"/><Relationship Id="rId9" Type="http://schemas.openxmlformats.org/officeDocument/2006/relationships/tags" Target="../tags/tag12.xml"/><Relationship Id="rId14" Type="http://schemas.openxmlformats.org/officeDocument/2006/relationships/tags" Target="../tags/tag17.xml"/><Relationship Id="rId22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13" Type="http://schemas.openxmlformats.org/officeDocument/2006/relationships/image" Target="../media/image23.png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tags" Target="../tags/tag21.xml"/><Relationship Id="rId16" Type="http://schemas.openxmlformats.org/officeDocument/2006/relationships/image" Target="../media/image26.png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11" Type="http://schemas.openxmlformats.org/officeDocument/2006/relationships/image" Target="../media/image21.png"/><Relationship Id="rId5" Type="http://schemas.openxmlformats.org/officeDocument/2006/relationships/tags" Target="../tags/tag24.xml"/><Relationship Id="rId15" Type="http://schemas.openxmlformats.org/officeDocument/2006/relationships/image" Target="../media/image25.png"/><Relationship Id="rId10" Type="http://schemas.openxmlformats.org/officeDocument/2006/relationships/image" Target="../media/image1.png"/><Relationship Id="rId4" Type="http://schemas.openxmlformats.org/officeDocument/2006/relationships/tags" Target="../tags/tag23.xml"/><Relationship Id="rId9" Type="http://schemas.openxmlformats.org/officeDocument/2006/relationships/notesSlide" Target="../notesSlides/notesSlide11.xml"/><Relationship Id="rId1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13" Type="http://schemas.openxmlformats.org/officeDocument/2006/relationships/image" Target="../media/image30.jpeg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12" Type="http://schemas.openxmlformats.org/officeDocument/2006/relationships/image" Target="../media/image29.jpeg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image" Target="../media/image28.jpeg"/><Relationship Id="rId5" Type="http://schemas.openxmlformats.org/officeDocument/2006/relationships/tags" Target="../tags/tag31.xml"/><Relationship Id="rId15" Type="http://schemas.openxmlformats.org/officeDocument/2006/relationships/image" Target="../media/image32.png"/><Relationship Id="rId10" Type="http://schemas.openxmlformats.org/officeDocument/2006/relationships/image" Target="../media/image1.png"/><Relationship Id="rId4" Type="http://schemas.openxmlformats.org/officeDocument/2006/relationships/tags" Target="../tags/tag30.xml"/><Relationship Id="rId9" Type="http://schemas.openxmlformats.org/officeDocument/2006/relationships/notesSlide" Target="../notesSlides/notesSlide12.xml"/><Relationship Id="rId14" Type="http://schemas.openxmlformats.org/officeDocument/2006/relationships/image" Target="../media/image31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13" Type="http://schemas.openxmlformats.org/officeDocument/2006/relationships/image" Target="../media/image35.png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12" Type="http://schemas.openxmlformats.org/officeDocument/2006/relationships/image" Target="../media/image34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11" Type="http://schemas.openxmlformats.org/officeDocument/2006/relationships/image" Target="../media/image33.png"/><Relationship Id="rId5" Type="http://schemas.openxmlformats.org/officeDocument/2006/relationships/tags" Target="../tags/tag38.xml"/><Relationship Id="rId15" Type="http://schemas.openxmlformats.org/officeDocument/2006/relationships/image" Target="../media/image37.jpeg"/><Relationship Id="rId10" Type="http://schemas.openxmlformats.org/officeDocument/2006/relationships/image" Target="../media/image1.png"/><Relationship Id="rId4" Type="http://schemas.openxmlformats.org/officeDocument/2006/relationships/tags" Target="../tags/tag37.xml"/><Relationship Id="rId9" Type="http://schemas.openxmlformats.org/officeDocument/2006/relationships/notesSlide" Target="../notesSlides/notesSlide13.xml"/><Relationship Id="rId1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jpe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tiff"/><Relationship Id="rId12" Type="http://schemas.openxmlformats.org/officeDocument/2006/relationships/image" Target="../media/image11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34986B3-6D58-92B7-8F5E-D6DFB2FE27AE}"/>
              </a:ext>
            </a:extLst>
          </p:cNvPr>
          <p:cNvSpPr txBox="1"/>
          <p:nvPr/>
        </p:nvSpPr>
        <p:spPr>
          <a:xfrm>
            <a:off x="1937574" y="2721114"/>
            <a:ext cx="8876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>
                <a:latin typeface="gill sans MIT"/>
                <a:cs typeface="Times New Roman" panose="02020603050405020304" pitchFamily="18" charset="0"/>
              </a:rPr>
              <a:t>S</a:t>
            </a:r>
            <a:r>
              <a:rPr lang="en-US" altLang="zh-CN" sz="4000" b="1">
                <a:latin typeface="gill sans MIT"/>
                <a:cs typeface="Times New Roman" panose="02020603050405020304" pitchFamily="18" charset="0"/>
              </a:rPr>
              <a:t>elf Presentation</a:t>
            </a:r>
            <a:endParaRPr lang="en-US" sz="4000" b="1" dirty="0">
              <a:latin typeface="gill sans MIT"/>
              <a:cs typeface="Times New Roman" panose="02020603050405020304" pitchFamily="18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C30EEB6-9ADB-A53B-4489-4B145FB5D049}"/>
              </a:ext>
            </a:extLst>
          </p:cNvPr>
          <p:cNvGrpSpPr/>
          <p:nvPr/>
        </p:nvGrpSpPr>
        <p:grpSpPr>
          <a:xfrm>
            <a:off x="6033117" y="4170927"/>
            <a:ext cx="393009" cy="173898"/>
            <a:chOff x="5899494" y="4096818"/>
            <a:chExt cx="393009" cy="17389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0DA6CD9-F229-CC95-567B-2FBE498E8430}"/>
                </a:ext>
              </a:extLst>
            </p:cNvPr>
            <p:cNvSpPr/>
            <p:nvPr/>
          </p:nvSpPr>
          <p:spPr>
            <a:xfrm>
              <a:off x="5899494" y="4096818"/>
              <a:ext cx="194885" cy="173898"/>
            </a:xfrm>
            <a:prstGeom prst="rect">
              <a:avLst/>
            </a:prstGeom>
            <a:solidFill>
              <a:srgbClr val="F05D06"/>
            </a:solidFill>
            <a:ln w="28575">
              <a:solidFill>
                <a:srgbClr val="160A0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38D6FB2-A4D8-857F-6F5B-62C225474A21}"/>
                </a:ext>
              </a:extLst>
            </p:cNvPr>
            <p:cNvSpPr/>
            <p:nvPr/>
          </p:nvSpPr>
          <p:spPr>
            <a:xfrm>
              <a:off x="6097618" y="4096818"/>
              <a:ext cx="194885" cy="173898"/>
            </a:xfrm>
            <a:prstGeom prst="rect">
              <a:avLst/>
            </a:prstGeom>
            <a:solidFill>
              <a:srgbClr val="EAE3CB"/>
            </a:solidFill>
            <a:ln w="28575">
              <a:solidFill>
                <a:srgbClr val="160A0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45492F55-A8A8-08A3-336E-14F0CF34CFF2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70A68B8D-7F8D-0927-17F7-A3164D305432}"/>
              </a:ext>
            </a:extLst>
          </p:cNvPr>
          <p:cNvSpPr txBox="1"/>
          <p:nvPr/>
        </p:nvSpPr>
        <p:spPr>
          <a:xfrm>
            <a:off x="3581789" y="5086752"/>
            <a:ext cx="55884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150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uochen Wu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F5809658-E68B-1FD7-A60C-69B0232FB4E4}"/>
              </a:ext>
            </a:extLst>
          </p:cNvPr>
          <p:cNvSpPr txBox="1"/>
          <p:nvPr/>
        </p:nvSpPr>
        <p:spPr>
          <a:xfrm>
            <a:off x="3398705" y="5891862"/>
            <a:ext cx="58741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150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Delft University of Technology</a:t>
            </a:r>
          </a:p>
        </p:txBody>
      </p:sp>
      <p:sp>
        <p:nvSpPr>
          <p:cNvPr id="2" name="灯片编号占位符 3">
            <a:extLst>
              <a:ext uri="{FF2B5EF4-FFF2-40B4-BE49-F238E27FC236}">
                <a16:creationId xmlns:a16="http://schemas.microsoft.com/office/drawing/2014/main" id="{27526E54-7A69-2D39-C881-A25A22320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1</a:t>
            </a:fld>
            <a:endParaRPr lang="zh-CN" altLang="en-US" dirty="0"/>
          </a:p>
        </p:txBody>
      </p:sp>
      <p:pic>
        <p:nvPicPr>
          <p:cNvPr id="10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8AF15C7-9E9E-5B51-516A-362D60AEB1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1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40277D-8937-A5AE-73E5-A73DDCB1A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ADA25A-1CFB-CBCB-FD98-929D97FDE411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92BCE7C-9905-276E-69F2-AE6FD66DD890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BACAB81F-C496-DA43-222B-3BA68D81667F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Extension (Measurement)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E79AAEB-AB8C-5C06-854C-C35CAB5276AF}"/>
              </a:ext>
            </a:extLst>
          </p:cNvPr>
          <p:cNvGrpSpPr/>
          <p:nvPr/>
        </p:nvGrpSpPr>
        <p:grpSpPr>
          <a:xfrm>
            <a:off x="4533828" y="1287598"/>
            <a:ext cx="3181238" cy="2937510"/>
            <a:chOff x="324" y="2506"/>
            <a:chExt cx="6088" cy="5622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A634639B-D955-31FA-A3FE-D7D540624BC5}"/>
                </a:ext>
              </a:extLst>
            </p:cNvPr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20"/>
            <a:stretch>
              <a:fillRect/>
            </a:stretch>
          </p:blipFill>
          <p:spPr>
            <a:xfrm>
              <a:off x="3307" y="2606"/>
              <a:ext cx="3105" cy="5522"/>
            </a:xfrm>
            <a:prstGeom prst="rect">
              <a:avLst/>
            </a:prstGeom>
          </p:spPr>
        </p:pic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57C762AC-1A10-D426-9B9D-F5E609EB7FE6}"/>
                </a:ext>
              </a:extLst>
            </p:cNvPr>
            <p:cNvGrpSpPr/>
            <p:nvPr/>
          </p:nvGrpSpPr>
          <p:grpSpPr>
            <a:xfrm>
              <a:off x="324" y="2506"/>
              <a:ext cx="2921" cy="5489"/>
              <a:chOff x="324" y="2506"/>
              <a:chExt cx="2921" cy="5489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B7957D29-8CD3-D0ED-0F78-9FCC0BD961C5}"/>
                  </a:ext>
                </a:extLst>
              </p:cNvPr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21"/>
              <a:stretch>
                <a:fillRect/>
              </a:stretch>
            </p:blipFill>
            <p:spPr>
              <a:xfrm>
                <a:off x="324" y="2606"/>
                <a:ext cx="2921" cy="5389"/>
              </a:xfrm>
              <a:prstGeom prst="rect">
                <a:avLst/>
              </a:prstGeom>
            </p:spPr>
          </p:pic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8C927024-C9AD-A6E7-64AE-6F1FD5FAD0E4}"/>
                  </a:ext>
                </a:extLst>
              </p:cNvPr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629" y="5145"/>
                <a:ext cx="1136" cy="70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indent="0" algn="l" fontAlgn="auto">
                  <a:lnSpc>
                    <a:spcPct val="150000"/>
                  </a:lnSpc>
                </a:pPr>
                <a:r>
                  <a:rPr lang="en-US" altLang="zh-CN" sz="1200">
                    <a:latin typeface="Arial" panose="020B0604020202020204" pitchFamily="34" charset="0"/>
                    <a:cs typeface="Arial" panose="020B0604020202020204" pitchFamily="34" charset="0"/>
                    <a:sym typeface="+mn-ea"/>
                  </a:rPr>
                  <a:t>500</a:t>
                </a:r>
                <a:r>
                  <a:rPr lang="zh-CN" altLang="en-US" sz="1200">
                    <a:latin typeface="Arial" panose="020B0604020202020204" pitchFamily="34" charset="0"/>
                    <a:cs typeface="Arial" panose="020B0604020202020204" pitchFamily="34" charset="0"/>
                    <a:sym typeface="+mn-ea"/>
                  </a:rPr>
                  <a:t>Hz</a:t>
                </a: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FB85CD8F-E078-4894-D2F4-322F73035479}"/>
                  </a:ext>
                </a:extLst>
              </p:cNvPr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713" y="2506"/>
                <a:ext cx="1136" cy="70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indent="0" algn="l" fontAlgn="auto">
                  <a:lnSpc>
                    <a:spcPct val="150000"/>
                  </a:lnSpc>
                </a:pPr>
                <a:r>
                  <a:rPr lang="en-US" altLang="zh-CN" sz="1200">
                    <a:latin typeface="Arial" panose="020B0604020202020204" pitchFamily="34" charset="0"/>
                    <a:cs typeface="Arial" panose="020B0604020202020204" pitchFamily="34" charset="0"/>
                    <a:sym typeface="+mn-ea"/>
                  </a:rPr>
                  <a:t>1k</a:t>
                </a:r>
                <a:r>
                  <a:rPr lang="zh-CN" altLang="en-US" sz="1200">
                    <a:latin typeface="Arial" panose="020B0604020202020204" pitchFamily="34" charset="0"/>
                    <a:cs typeface="Arial" panose="020B0604020202020204" pitchFamily="34" charset="0"/>
                    <a:sym typeface="+mn-ea"/>
                  </a:rPr>
                  <a:t>Hz</a:t>
                </a:r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0AF1F2FD-83CB-2090-C9B7-AF16C4E87C33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3639" y="2514"/>
              <a:ext cx="1136" cy="70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indent="0" algn="l" fontAlgn="auto">
                <a:lnSpc>
                  <a:spcPct val="150000"/>
                </a:lnSpc>
              </a:pPr>
              <a:r>
                <a:rPr lang="en-US" altLang="zh-CN" sz="1200"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5k</a:t>
              </a:r>
              <a:r>
                <a:rPr lang="zh-CN" altLang="en-US" sz="1200"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Hz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806FCC2-9F57-ED61-4FFC-6A3B0FA9D433}"/>
                </a:ext>
              </a:extLst>
            </p:cNvPr>
            <p:cNvSpPr txBox="1"/>
            <p:nvPr>
              <p:custDataLst>
                <p:tags r:id="rId13"/>
              </p:custDataLst>
            </p:nvPr>
          </p:nvSpPr>
          <p:spPr>
            <a:xfrm>
              <a:off x="3653" y="5164"/>
              <a:ext cx="1136" cy="70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indent="0" algn="l" fontAlgn="auto">
                <a:lnSpc>
                  <a:spcPct val="150000"/>
                </a:lnSpc>
              </a:pPr>
              <a:r>
                <a:rPr lang="en-US" altLang="zh-CN" sz="1200"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2k</a:t>
              </a:r>
              <a:r>
                <a:rPr lang="zh-CN" altLang="en-US" sz="1200"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Hz</a:t>
              </a:r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5F0F672F-E371-5E14-237F-878353B63A5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658" y="4572770"/>
            <a:ext cx="2628265" cy="115189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9BD473C-8786-21A0-1E22-257D940B2D8C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1440838" y="5778000"/>
            <a:ext cx="1440000" cy="1080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9364D40B-C1F7-7B22-372C-B50750A4B4B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658" y="5778000"/>
            <a:ext cx="1440000" cy="10800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28A0D07-0B8E-5B67-6D9C-C070132C069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5"/>
          <a:stretch>
            <a:fillRect/>
          </a:stretch>
        </p:blipFill>
        <p:spPr>
          <a:xfrm>
            <a:off x="1440658" y="1491199"/>
            <a:ext cx="3053080" cy="2542540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E49DCC7E-9D2A-D286-1BF1-749DB19FFD1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410813" y="1340069"/>
            <a:ext cx="3082925" cy="3082925"/>
          </a:xfrm>
          <a:prstGeom prst="ellipse">
            <a:avLst/>
          </a:prstGeom>
          <a:noFill/>
          <a:ln w="38100">
            <a:gradFill>
              <a:gsLst>
                <a:gs pos="0">
                  <a:srgbClr val="007BD3"/>
                </a:gs>
                <a:gs pos="100000">
                  <a:srgbClr val="034373"/>
                </a:gs>
              </a:gsLst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右箭头 4">
            <a:extLst>
              <a:ext uri="{FF2B5EF4-FFF2-40B4-BE49-F238E27FC236}">
                <a16:creationId xmlns:a16="http://schemas.microsoft.com/office/drawing/2014/main" id="{7BF68D31-B6D5-DBC6-6A43-819F73797F48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2509363" y="4033739"/>
            <a:ext cx="965835" cy="855980"/>
          </a:xfrm>
          <a:prstGeom prst="rightArrow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4800F005-5499-90F4-EA02-B7011E2FAF69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63978" y="3452079"/>
            <a:ext cx="1612265" cy="1612265"/>
          </a:xfrm>
          <a:prstGeom prst="ellipse">
            <a:avLst/>
          </a:prstGeom>
          <a:solidFill>
            <a:srgbClr val="1235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DB82DC-FB67-CD31-124B-795FD2537919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-301147" y="4051519"/>
            <a:ext cx="23425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cs typeface="+mn-lt"/>
              </a:rPr>
              <a:t>Macro-scale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3121326-B29B-FB16-F2FC-D67B54BEEBCF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244818" y="3452079"/>
            <a:ext cx="1612265" cy="1612265"/>
          </a:xfrm>
          <a:prstGeom prst="ellipse">
            <a:avLst/>
          </a:prstGeom>
          <a:solidFill>
            <a:srgbClr val="1235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DE4F678-B689-120D-509F-DF3CAEC51699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879693" y="4033739"/>
            <a:ext cx="23425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cs typeface="+mn-lt"/>
              </a:rPr>
              <a:t>Nano-scale</a:t>
            </a:r>
          </a:p>
        </p:txBody>
      </p:sp>
      <p:sp>
        <p:nvSpPr>
          <p:cNvPr id="23" name="文本框 13">
            <a:extLst>
              <a:ext uri="{FF2B5EF4-FFF2-40B4-BE49-F238E27FC236}">
                <a16:creationId xmlns:a16="http://schemas.microsoft.com/office/drawing/2014/main" id="{266F958F-A96F-C54B-7829-82F04EDD09DE}"/>
              </a:ext>
            </a:extLst>
          </p:cNvPr>
          <p:cNvSpPr txBox="1"/>
          <p:nvPr/>
        </p:nvSpPr>
        <p:spPr>
          <a:xfrm>
            <a:off x="8080191" y="1499403"/>
            <a:ext cx="3770050" cy="5035212"/>
          </a:xfrm>
          <a:prstGeom prst="rect">
            <a:avLst/>
          </a:prstGeom>
          <a:noFill/>
          <a:ln w="9525">
            <a:solidFill>
              <a:schemeClr val="tx1"/>
            </a:solidFill>
            <a:prstDash val="dashDot"/>
          </a:ln>
        </p:spPr>
        <p:txBody>
          <a:bodyPr wrap="square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indent="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914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1371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18288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22860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2743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3200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3657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Core Competencies </a:t>
            </a:r>
            <a:r>
              <a:rPr lang="en-US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: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Circuit design (Altium Designer) &amp; fabrication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Signal analysis and measurement;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Fundamentals of Atomic Force Microscopy (AFM);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Noise reduction techniques.</a:t>
            </a:r>
          </a:p>
        </p:txBody>
      </p:sp>
      <p:sp>
        <p:nvSpPr>
          <p:cNvPr id="26" name="灯片编号占位符 3">
            <a:extLst>
              <a:ext uri="{FF2B5EF4-FFF2-40B4-BE49-F238E27FC236}">
                <a16:creationId xmlns:a16="http://schemas.microsoft.com/office/drawing/2014/main" id="{4257FF83-D0D4-735F-295A-A8DBFFA2B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540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4B2ED-4871-4EC9-057E-C5BFD6727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9113F33-41BD-339C-2D62-8C8E08DDDBC1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EAB399D-F8C9-2070-EA2E-2D65FFBD6E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F8174D4-1666-37CA-E02D-7084FAB6B106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Numerical Modeling (CFD), undergraduate thesis &amp; RA work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sp>
        <p:nvSpPr>
          <p:cNvPr id="23" name="文本框 13">
            <a:extLst>
              <a:ext uri="{FF2B5EF4-FFF2-40B4-BE49-F238E27FC236}">
                <a16:creationId xmlns:a16="http://schemas.microsoft.com/office/drawing/2014/main" id="{2D8FED31-B583-230C-88A6-C21F7CA96C62}"/>
              </a:ext>
            </a:extLst>
          </p:cNvPr>
          <p:cNvSpPr txBox="1"/>
          <p:nvPr/>
        </p:nvSpPr>
        <p:spPr>
          <a:xfrm>
            <a:off x="8080191" y="1499403"/>
            <a:ext cx="3770050" cy="5035212"/>
          </a:xfrm>
          <a:prstGeom prst="rect">
            <a:avLst/>
          </a:prstGeom>
          <a:noFill/>
          <a:ln w="9525">
            <a:solidFill>
              <a:schemeClr val="tx1"/>
            </a:solidFill>
            <a:prstDash val="dashDot"/>
          </a:ln>
        </p:spPr>
        <p:txBody>
          <a:bodyPr wrap="square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indent="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914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1371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18288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22860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2743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3200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3657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Core Competencies </a:t>
            </a:r>
            <a:r>
              <a:rPr lang="en-US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: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CFD software application (star CCM+, ANSYS FLUENT)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Fluid dynamics and field theory;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Fundamentals of high-speed rail systems;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Experimental design and execution.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8914429E-864D-278B-0C58-A7B364AF9099}"/>
              </a:ext>
            </a:extLst>
          </p:cNvPr>
          <p:cNvGrpSpPr/>
          <p:nvPr/>
        </p:nvGrpSpPr>
        <p:grpSpPr>
          <a:xfrm>
            <a:off x="4128862" y="4348677"/>
            <a:ext cx="3572510" cy="1915160"/>
            <a:chOff x="13005" y="5478"/>
            <a:chExt cx="5626" cy="3016"/>
          </a:xfrm>
        </p:grpSpPr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5CD39D08-2024-E0EA-7E72-74702B89DE3B}"/>
                </a:ext>
              </a:extLst>
            </p:cNvPr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1"/>
            <a:srcRect r="50094"/>
            <a:stretch>
              <a:fillRect/>
            </a:stretch>
          </p:blipFill>
          <p:spPr>
            <a:xfrm>
              <a:off x="14521" y="5478"/>
              <a:ext cx="4111" cy="3016"/>
            </a:xfrm>
            <a:prstGeom prst="rect">
              <a:avLst/>
            </a:prstGeom>
          </p:spPr>
        </p:pic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35DF8663-341A-6AFF-0391-A8779D62C8FF}"/>
                </a:ext>
              </a:extLst>
            </p:cNvPr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12"/>
            <a:srcRect l="83448"/>
            <a:stretch>
              <a:fillRect/>
            </a:stretch>
          </p:blipFill>
          <p:spPr>
            <a:xfrm>
              <a:off x="13005" y="5478"/>
              <a:ext cx="1558" cy="2700"/>
            </a:xfrm>
            <a:prstGeom prst="rect">
              <a:avLst/>
            </a:prstGeom>
          </p:spPr>
        </p:pic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4542B2A9-9FF1-887F-2EC0-C7FB4EF941A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/>
          <a:srcRect r="50000" b="9059"/>
          <a:stretch>
            <a:fillRect/>
          </a:stretch>
        </p:blipFill>
        <p:spPr>
          <a:xfrm>
            <a:off x="4366983" y="1817709"/>
            <a:ext cx="3179445" cy="1878965"/>
          </a:xfrm>
          <a:prstGeom prst="rect">
            <a:avLst/>
          </a:prstGeom>
        </p:spPr>
      </p:pic>
      <p:pic>
        <p:nvPicPr>
          <p:cNvPr id="34" name="图片 5">
            <a:extLst>
              <a:ext uri="{FF2B5EF4-FFF2-40B4-BE49-F238E27FC236}">
                <a16:creationId xmlns:a16="http://schemas.microsoft.com/office/drawing/2014/main" id="{4F10E4CC-2AE7-EC5D-47C3-98EBA211E12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4"/>
          <a:srcRect l="15110"/>
          <a:stretch>
            <a:fillRect/>
          </a:stretch>
        </p:blipFill>
        <p:spPr>
          <a:xfrm>
            <a:off x="2258531" y="4127452"/>
            <a:ext cx="2122652" cy="1976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图片 35" descr="出风口">
            <a:extLst>
              <a:ext uri="{FF2B5EF4-FFF2-40B4-BE49-F238E27FC236}">
                <a16:creationId xmlns:a16="http://schemas.microsoft.com/office/drawing/2014/main" id="{FED4303B-DA37-5125-9EB0-CCBBD1280569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30858" y="1706263"/>
            <a:ext cx="2227673" cy="2085921"/>
          </a:xfrm>
          <a:prstGeom prst="rect">
            <a:avLst/>
          </a:prstGeom>
        </p:spPr>
      </p:pic>
      <p:pic>
        <p:nvPicPr>
          <p:cNvPr id="36" name="图片 14">
            <a:extLst>
              <a:ext uri="{FF2B5EF4-FFF2-40B4-BE49-F238E27FC236}">
                <a16:creationId xmlns:a16="http://schemas.microsoft.com/office/drawing/2014/main" id="{8D99DA51-D5E8-2E67-F09F-586FBDBAB87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6"/>
          <a:srcRect l="18900"/>
          <a:stretch>
            <a:fillRect/>
          </a:stretch>
        </p:blipFill>
        <p:spPr>
          <a:xfrm>
            <a:off x="30858" y="4166017"/>
            <a:ext cx="2185251" cy="2097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图片 36" descr="网格俯视图">
            <a:extLst>
              <a:ext uri="{FF2B5EF4-FFF2-40B4-BE49-F238E27FC236}">
                <a16:creationId xmlns:a16="http://schemas.microsoft.com/office/drawing/2014/main" id="{574EE656-F018-1F63-9BC9-75385F5F1F80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2319646" y="1827186"/>
            <a:ext cx="1990730" cy="1838632"/>
          </a:xfrm>
          <a:prstGeom prst="rect">
            <a:avLst/>
          </a:prstGeom>
        </p:spPr>
      </p:pic>
      <p:sp>
        <p:nvSpPr>
          <p:cNvPr id="39" name="灯片编号占位符 3">
            <a:extLst>
              <a:ext uri="{FF2B5EF4-FFF2-40B4-BE49-F238E27FC236}">
                <a16:creationId xmlns:a16="http://schemas.microsoft.com/office/drawing/2014/main" id="{4199D6BA-8D24-5414-07DF-150B350D9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032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6BA1A-3A41-ED03-D1E2-524BA57F4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DEB36F-215C-5AAE-150E-5186F32564EC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8B2F2DB-BA10-F88A-3127-29A3B363704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3D7A8A3-3EBF-325C-6857-0921942216A0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Original Invention (Robotics)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sp>
        <p:nvSpPr>
          <p:cNvPr id="7" name="灯片编号占位符 3">
            <a:extLst>
              <a:ext uri="{FF2B5EF4-FFF2-40B4-BE49-F238E27FC236}">
                <a16:creationId xmlns:a16="http://schemas.microsoft.com/office/drawing/2014/main" id="{F789DD78-D628-E16E-B4A5-192317D89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F2CFB5-0E73-77FA-C790-E337EB5229A4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565910" y="6163157"/>
            <a:ext cx="23952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Rending Picture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EEC54D8-788B-1EA3-628F-6465369F7FF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510020" y="6163157"/>
            <a:ext cx="42932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/>
              <a:t>M</a:t>
            </a:r>
            <a:r>
              <a:rPr lang="zh-CN" altLang="en-US" sz="2000"/>
              <a:t>aterial </a:t>
            </a:r>
            <a:r>
              <a:rPr lang="en-US" altLang="zh-CN" sz="2000"/>
              <a:t>P</a:t>
            </a:r>
            <a:r>
              <a:rPr lang="zh-CN" altLang="en-US" sz="2000"/>
              <a:t>hoto</a:t>
            </a:r>
            <a:r>
              <a:rPr lang="en-US" altLang="zh-CN" sz="2000"/>
              <a:t> </a:t>
            </a:r>
          </a:p>
        </p:txBody>
      </p:sp>
      <p:pic>
        <p:nvPicPr>
          <p:cNvPr id="11" name="图片 3">
            <a:extLst>
              <a:ext uri="{FF2B5EF4-FFF2-40B4-BE49-F238E27FC236}">
                <a16:creationId xmlns:a16="http://schemas.microsoft.com/office/drawing/2014/main" id="{5B5D53AC-234C-F46D-5F0E-A34309EB655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95" t="31335" r="26572"/>
          <a:stretch>
            <a:fillRect/>
          </a:stretch>
        </p:blipFill>
        <p:spPr>
          <a:xfrm>
            <a:off x="0" y="1165707"/>
            <a:ext cx="5526405" cy="3622040"/>
          </a:xfrm>
          <a:prstGeom prst="rect">
            <a:avLst/>
          </a:prstGeom>
        </p:spPr>
      </p:pic>
      <p:pic>
        <p:nvPicPr>
          <p:cNvPr id="12" name="图片 3">
            <a:extLst>
              <a:ext uri="{FF2B5EF4-FFF2-40B4-BE49-F238E27FC236}">
                <a16:creationId xmlns:a16="http://schemas.microsoft.com/office/drawing/2014/main" id="{0984710E-5E49-4D34-DD0F-E89C560F8A8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05" t="3263" r="22510"/>
          <a:stretch>
            <a:fillRect/>
          </a:stretch>
        </p:blipFill>
        <p:spPr>
          <a:xfrm>
            <a:off x="0" y="4787747"/>
            <a:ext cx="1399136" cy="1375410"/>
          </a:xfrm>
          <a:prstGeom prst="rect">
            <a:avLst/>
          </a:prstGeom>
        </p:spPr>
      </p:pic>
      <p:pic>
        <p:nvPicPr>
          <p:cNvPr id="14" name="图片 7">
            <a:extLst>
              <a:ext uri="{FF2B5EF4-FFF2-40B4-BE49-F238E27FC236}">
                <a16:creationId xmlns:a16="http://schemas.microsoft.com/office/drawing/2014/main" id="{EE78EB5E-6D48-9CF7-05E8-B02E584DF45D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99" t="15136" r="17622" b="13837"/>
          <a:stretch>
            <a:fillRect/>
          </a:stretch>
        </p:blipFill>
        <p:spPr>
          <a:xfrm>
            <a:off x="3254002" y="4787747"/>
            <a:ext cx="2264783" cy="1375410"/>
          </a:xfrm>
          <a:prstGeom prst="rect">
            <a:avLst/>
          </a:prstGeom>
        </p:spPr>
      </p:pic>
      <p:pic>
        <p:nvPicPr>
          <p:cNvPr id="15" name="图片 72" descr="3203ba58973cbd4d158cdd744c9ee24">
            <a:extLst>
              <a:ext uri="{FF2B5EF4-FFF2-40B4-BE49-F238E27FC236}">
                <a16:creationId xmlns:a16="http://schemas.microsoft.com/office/drawing/2014/main" id="{0FED905C-8B33-BFEE-6E84-A973F8E3FE5E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5526404" y="1165707"/>
            <a:ext cx="6665595" cy="4999520"/>
          </a:xfrm>
          <a:prstGeom prst="rect">
            <a:avLst/>
          </a:prstGeom>
        </p:spPr>
      </p:pic>
      <p:pic>
        <p:nvPicPr>
          <p:cNvPr id="13" name="图片 66" descr="1622279996(1)">
            <a:extLst>
              <a:ext uri="{FF2B5EF4-FFF2-40B4-BE49-F238E27FC236}">
                <a16:creationId xmlns:a16="http://schemas.microsoft.com/office/drawing/2014/main" id="{6816F0FA-D319-F8CA-1D7D-EC9AD1A2ABB3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5"/>
          <a:srcRect l="2010"/>
          <a:stretch>
            <a:fillRect/>
          </a:stretch>
        </p:blipFill>
        <p:spPr>
          <a:xfrm>
            <a:off x="1360360" y="4787747"/>
            <a:ext cx="1984820" cy="137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13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43A26-A7E0-363E-44FB-B7FF699E8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0229CE-0E4B-0CFF-068E-1ED8C02F9253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F4680C0-DEE3-87F3-A612-72D2E0ACBE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B9714213-5EE1-30D2-57A2-56E054A1E60D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Original Invention (Robotics)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sp>
        <p:nvSpPr>
          <p:cNvPr id="23" name="文本框 13">
            <a:extLst>
              <a:ext uri="{FF2B5EF4-FFF2-40B4-BE49-F238E27FC236}">
                <a16:creationId xmlns:a16="http://schemas.microsoft.com/office/drawing/2014/main" id="{889E5E0D-CE72-8DBC-DFCB-827A805CECA1}"/>
              </a:ext>
            </a:extLst>
          </p:cNvPr>
          <p:cNvSpPr txBox="1"/>
          <p:nvPr/>
        </p:nvSpPr>
        <p:spPr>
          <a:xfrm>
            <a:off x="8080191" y="1499403"/>
            <a:ext cx="3770050" cy="5035212"/>
          </a:xfrm>
          <a:prstGeom prst="rect">
            <a:avLst/>
          </a:prstGeom>
          <a:noFill/>
          <a:ln w="9525">
            <a:solidFill>
              <a:schemeClr val="tx1"/>
            </a:solidFill>
            <a:prstDash val="dashDot"/>
          </a:ln>
        </p:spPr>
        <p:txBody>
          <a:bodyPr wrap="square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indent="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914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1371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18288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22860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2743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3200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3657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Core Competencies </a:t>
            </a:r>
            <a:r>
              <a:rPr lang="en-US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: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Comprehensive modular mechanical design for robotic systems;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Development and integration of SLAM Pathfinding System (RRT);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Custom modification design for non-standard </a:t>
            </a:r>
            <a:r>
              <a:rPr lang="en-US" altLang="zh-CN" sz="1600" dirty="0" err="1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Mecanum</a:t>
            </a: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wheels;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Application and optimization of sensor technology;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Implementation of cost-reduction strategies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2" name="图片 1" descr="整体透视图">
            <a:extLst>
              <a:ext uri="{FF2B5EF4-FFF2-40B4-BE49-F238E27FC236}">
                <a16:creationId xmlns:a16="http://schemas.microsoft.com/office/drawing/2014/main" id="{84BEAAB0-EDAF-F578-4E89-B97A9A50729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/>
          <a:srcRect b="1199"/>
          <a:stretch>
            <a:fillRect/>
          </a:stretch>
        </p:blipFill>
        <p:spPr>
          <a:xfrm>
            <a:off x="3790331" y="4237327"/>
            <a:ext cx="2937587" cy="212978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27D76E8-1C58-9599-4EFA-3AC33624E3AE}"/>
              </a:ext>
            </a:extLst>
          </p:cNvPr>
          <p:cNvPicPr/>
          <p:nvPr>
            <p:custDataLst>
              <p:tags r:id="rId2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586198" y="1605098"/>
            <a:ext cx="2724785" cy="8083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图片 20">
            <a:extLst>
              <a:ext uri="{FF2B5EF4-FFF2-40B4-BE49-F238E27FC236}">
                <a16:creationId xmlns:a16="http://schemas.microsoft.com/office/drawing/2014/main" id="{742ABBC3-44B6-710F-B075-374AC153AD0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 cstate="print"/>
          <a:stretch>
            <a:fillRect/>
          </a:stretch>
        </p:blipFill>
        <p:spPr>
          <a:xfrm>
            <a:off x="741138" y="2413453"/>
            <a:ext cx="2379345" cy="153162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82C04E0-89C7-A8F0-044C-32A03EA0460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3656" y="3945073"/>
            <a:ext cx="2937587" cy="2661218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6CF566A2-2386-B923-6552-49400677601E}"/>
              </a:ext>
            </a:extLst>
          </p:cNvPr>
          <p:cNvGrpSpPr/>
          <p:nvPr/>
        </p:nvGrpSpPr>
        <p:grpSpPr>
          <a:xfrm>
            <a:off x="3928203" y="1499403"/>
            <a:ext cx="2799715" cy="2394585"/>
            <a:chOff x="4389120" y="3677920"/>
            <a:chExt cx="2799715" cy="2394585"/>
          </a:xfrm>
        </p:grpSpPr>
        <p:pic>
          <p:nvPicPr>
            <p:cNvPr id="10" name="图片 9" descr="总体模块示意图">
              <a:extLst>
                <a:ext uri="{FF2B5EF4-FFF2-40B4-BE49-F238E27FC236}">
                  <a16:creationId xmlns:a16="http://schemas.microsoft.com/office/drawing/2014/main" id="{AD31C143-72B9-8B7F-28DB-C8F502EB0B5B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5"/>
            <a:srcRect l="18852" t="7259" r="23383" b="4944"/>
            <a:stretch>
              <a:fillRect/>
            </a:stretch>
          </p:blipFill>
          <p:spPr>
            <a:xfrm>
              <a:off x="4389120" y="3677920"/>
              <a:ext cx="2799715" cy="2394585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0DD6CD8-1ABC-617C-DA20-0962B25D6076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4693285" y="4449445"/>
              <a:ext cx="1955800" cy="32004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altLang="zh-CN" dirty="0"/>
                <a:t>Vending Section</a:t>
              </a:r>
              <a:endParaRPr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A99ADD2-98E7-BDBE-374C-7B0DE649156B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4448810" y="5062220"/>
              <a:ext cx="2599690" cy="32004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/>
                <a:t>Air purification</a:t>
              </a:r>
              <a:r>
                <a:rPr lang="en-US" altLang="zh-CN"/>
                <a:t>Section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86A3D1C-6FA4-76A6-42B8-3F373CC7AB8A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4529455" y="5459095"/>
              <a:ext cx="2534285" cy="32004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altLang="zh-CN"/>
                <a:t>W</a:t>
              </a:r>
              <a:r>
                <a:rPr lang="zh-CN" altLang="en-US"/>
                <a:t>alking </a:t>
              </a:r>
              <a:r>
                <a:rPr lang="en-US" altLang="zh-CN"/>
                <a:t>C</a:t>
              </a:r>
              <a:r>
                <a:rPr lang="zh-CN" altLang="en-US"/>
                <a:t>hassis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55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B0EDCC-CDEF-ABFF-38CD-ECC81D3D9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E53FA27-0C8F-DF61-70D9-0499BACA0B29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673F9C1-9E82-90DF-E2D8-95B5D52B44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86DDA09-AF89-B46E-DDF9-C554FBE8714F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altLang="zh-CN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verview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6A5FE22-F92B-1C33-B258-54A394012C99}"/>
              </a:ext>
            </a:extLst>
          </p:cNvPr>
          <p:cNvSpPr/>
          <p:nvPr/>
        </p:nvSpPr>
        <p:spPr>
          <a:xfrm>
            <a:off x="1809416" y="2900854"/>
            <a:ext cx="1793005" cy="1443341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cs typeface="Times New Roman" panose="02020603050405020304" pitchFamily="18" charset="0"/>
              </a:rPr>
              <a:t>Basic Infor</a:t>
            </a:r>
            <a:endParaRPr lang="zh-CN" altLang="en-US" sz="2400" b="1" dirty="0">
              <a:solidFill>
                <a:schemeClr val="bg1"/>
              </a:solidFill>
              <a:latin typeface="Gill Sans MT" panose="020B05020201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443816B-3C1C-1619-B7D8-7D4645781E66}"/>
              </a:ext>
            </a:extLst>
          </p:cNvPr>
          <p:cNvSpPr/>
          <p:nvPr/>
        </p:nvSpPr>
        <p:spPr>
          <a:xfrm>
            <a:off x="4894202" y="2900854"/>
            <a:ext cx="1937778" cy="1443341"/>
          </a:xfrm>
          <a:prstGeom prst="roundRect">
            <a:avLst/>
          </a:prstGeom>
          <a:solidFill>
            <a:srgbClr val="002060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cs typeface="Times New Roman" panose="02020603050405020304" pitchFamily="18" charset="0"/>
              </a:rPr>
              <a:t>MSc Researches</a:t>
            </a:r>
            <a:endParaRPr lang="zh-CN" altLang="en-US" sz="2400" b="1" dirty="0">
              <a:solidFill>
                <a:schemeClr val="bg1"/>
              </a:solidFill>
              <a:latin typeface="Gill Sans MT" panose="020B05020201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01946C31-D653-F35B-BE87-B12A26DFBABE}"/>
              </a:ext>
            </a:extLst>
          </p:cNvPr>
          <p:cNvSpPr/>
          <p:nvPr/>
        </p:nvSpPr>
        <p:spPr>
          <a:xfrm>
            <a:off x="7978988" y="2900854"/>
            <a:ext cx="1793005" cy="144334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cs typeface="Times New Roman" panose="02020603050405020304" pitchFamily="18" charset="0"/>
              </a:rPr>
              <a:t>Earlier Projects</a:t>
            </a:r>
            <a:endParaRPr lang="zh-CN" altLang="en-US" sz="2400" b="1" dirty="0">
              <a:solidFill>
                <a:schemeClr val="bg1"/>
              </a:solidFill>
              <a:latin typeface="Gill Sans MT" panose="020B05020201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箭头: 上 18">
            <a:extLst>
              <a:ext uri="{FF2B5EF4-FFF2-40B4-BE49-F238E27FC236}">
                <a16:creationId xmlns:a16="http://schemas.microsoft.com/office/drawing/2014/main" id="{4DB8F082-91A7-900D-E2FA-8C56E6BA634B}"/>
              </a:ext>
            </a:extLst>
          </p:cNvPr>
          <p:cNvSpPr/>
          <p:nvPr/>
        </p:nvSpPr>
        <p:spPr>
          <a:xfrm rot="5400000">
            <a:off x="4127808" y="3437950"/>
            <a:ext cx="241005" cy="369148"/>
          </a:xfrm>
          <a:prstGeom prst="upArrow">
            <a:avLst/>
          </a:prstGeom>
          <a:solidFill>
            <a:srgbClr val="B053B5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上 20">
            <a:extLst>
              <a:ext uri="{FF2B5EF4-FFF2-40B4-BE49-F238E27FC236}">
                <a16:creationId xmlns:a16="http://schemas.microsoft.com/office/drawing/2014/main" id="{436D32D6-8B26-177C-7CBC-C590D29DA045}"/>
              </a:ext>
            </a:extLst>
          </p:cNvPr>
          <p:cNvSpPr/>
          <p:nvPr/>
        </p:nvSpPr>
        <p:spPr>
          <a:xfrm rot="5400000">
            <a:off x="7212594" y="3437951"/>
            <a:ext cx="241005" cy="369148"/>
          </a:xfrm>
          <a:prstGeom prst="upArrow">
            <a:avLst/>
          </a:prstGeom>
          <a:solidFill>
            <a:srgbClr val="00B0F0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3">
            <a:extLst>
              <a:ext uri="{FF2B5EF4-FFF2-40B4-BE49-F238E27FC236}">
                <a16:creationId xmlns:a16="http://schemas.microsoft.com/office/drawing/2014/main" id="{772EDEC9-7AA2-D6BD-DE8F-CE0BFAF79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974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3F2EA-11C7-1DBE-2B0E-20AF79540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B9AA9EC-DEE2-8D74-2E99-41934C6B3A40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ACEDCDC-9AB3-DD51-0F81-7D66F7FC8B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DB7E0876-F22A-5E0B-1F9F-3CBD1ED91E98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zh-CN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ducational Background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0DE763D-66F1-2EC7-D502-D718D307EF56}"/>
              </a:ext>
            </a:extLst>
          </p:cNvPr>
          <p:cNvSpPr txBox="1"/>
          <p:nvPr/>
        </p:nvSpPr>
        <p:spPr>
          <a:xfrm>
            <a:off x="1706880" y="1402715"/>
            <a:ext cx="10098405" cy="21839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400" b="1" dirty="0"/>
              <a:t>Central South University 					</a:t>
            </a:r>
            <a:r>
              <a:rPr lang="en-US" altLang="zh-CN" sz="2400" dirty="0"/>
              <a:t>09/2018 - 06/2022</a:t>
            </a:r>
            <a:endParaRPr lang="en-US" altLang="zh-CN" sz="2400" b="1" dirty="0"/>
          </a:p>
          <a:p>
            <a:pPr indent="0" fontAlgn="auto">
              <a:lnSpc>
                <a:spcPct val="200000"/>
              </a:lnSpc>
            </a:pPr>
            <a:r>
              <a:rPr lang="en-US" altLang="zh-CN" sz="2400" i="1" dirty="0" err="1"/>
              <a:t>B.Eng</a:t>
            </a:r>
            <a:r>
              <a:rPr lang="en-US" altLang="zh-CN" sz="2400" b="1" dirty="0"/>
              <a:t> </a:t>
            </a:r>
            <a:r>
              <a:rPr lang="en-US" altLang="zh-CN" sz="2400" dirty="0"/>
              <a:t>in </a:t>
            </a:r>
            <a:r>
              <a:rPr lang="en-US" altLang="zh-CN" sz="2400" dirty="0">
                <a:sym typeface="+mn-ea"/>
              </a:rPr>
              <a:t>Traffic Equipment and Control Engineering</a:t>
            </a:r>
            <a:r>
              <a:rPr lang="en-US" altLang="zh-CN" sz="2000" dirty="0"/>
              <a:t>	</a:t>
            </a:r>
            <a:endParaRPr lang="zh-CN" altLang="en-US" sz="2000" dirty="0"/>
          </a:p>
          <a:p>
            <a:pPr indent="0" fontAlgn="auto">
              <a:lnSpc>
                <a:spcPct val="200000"/>
              </a:lnSpc>
            </a:pPr>
            <a:r>
              <a:rPr lang="en-US" altLang="zh-CN" sz="2000" dirty="0"/>
              <a:t>GPA:  3.47/4.0 </a:t>
            </a:r>
          </a:p>
          <a:p>
            <a:pPr indent="0" fontAlgn="auto">
              <a:lnSpc>
                <a:spcPct val="200000"/>
              </a:lnSpc>
            </a:pPr>
            <a:endParaRPr lang="zh-CN" altLang="en-US" sz="2000" dirty="0"/>
          </a:p>
          <a:p>
            <a:endParaRPr lang="en-US" altLang="zh-CN" sz="2000" dirty="0"/>
          </a:p>
        </p:txBody>
      </p:sp>
      <p:pic>
        <p:nvPicPr>
          <p:cNvPr id="3" name="图片 2" descr="中南大学logo(1)">
            <a:extLst>
              <a:ext uri="{FF2B5EF4-FFF2-40B4-BE49-F238E27FC236}">
                <a16:creationId xmlns:a16="http://schemas.microsoft.com/office/drawing/2014/main" id="{E3A325C6-108A-F56F-A1FF-C260C3DF8B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980" y="1402715"/>
            <a:ext cx="1089660" cy="108966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7BD5D53-B9E7-5A9A-50EC-F5ABB5CEAD90}"/>
              </a:ext>
            </a:extLst>
          </p:cNvPr>
          <p:cNvPicPr/>
          <p:nvPr/>
        </p:nvPicPr>
        <p:blipFill>
          <a:blip r:embed="rId7"/>
          <a:srcRect l="19622" t="28397" r="19117" b="37570"/>
          <a:stretch>
            <a:fillRect/>
          </a:stretch>
        </p:blipFill>
        <p:spPr>
          <a:xfrm>
            <a:off x="3392805" y="3018845"/>
            <a:ext cx="975360" cy="5416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D2DA2F2-7515-6E8E-988B-45043C5419B5}"/>
              </a:ext>
            </a:extLst>
          </p:cNvPr>
          <p:cNvPicPr/>
          <p:nvPr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50653" y="4075999"/>
            <a:ext cx="1013987" cy="10139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C29294D-BA30-4AB9-59A6-11748C1FAEC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833880" y="4075999"/>
            <a:ext cx="10098405" cy="265692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400" b="1" dirty="0"/>
              <a:t>Delft University of Technology 				</a:t>
            </a:r>
            <a:r>
              <a:rPr lang="en-US" altLang="zh-CN" sz="2400" dirty="0"/>
              <a:t>09/2023 - today</a:t>
            </a:r>
            <a:endParaRPr lang="en-US" altLang="zh-CN" sz="2400" b="1" dirty="0"/>
          </a:p>
          <a:p>
            <a:pPr indent="0" fontAlgn="auto">
              <a:lnSpc>
                <a:spcPct val="200000"/>
              </a:lnSpc>
            </a:pPr>
            <a:r>
              <a:rPr lang="en-US" altLang="zh-CN" sz="2400" i="1" dirty="0"/>
              <a:t>MSc.</a:t>
            </a:r>
            <a:r>
              <a:rPr lang="en-US" altLang="zh-CN" sz="2400" b="1" dirty="0"/>
              <a:t> </a:t>
            </a:r>
            <a:r>
              <a:rPr lang="en-US" altLang="zh-CN" sz="2400" dirty="0"/>
              <a:t>in </a:t>
            </a:r>
            <a:r>
              <a:rPr lang="en-US" altLang="zh-CN" sz="2400" dirty="0">
                <a:sym typeface="+mn-ea"/>
              </a:rPr>
              <a:t>Multi Machine Engineering, </a:t>
            </a:r>
            <a:r>
              <a:rPr lang="en-US" altLang="zh-CN" sz="2400" dirty="0"/>
              <a:t>Mechanical Engineering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GPA:  8.20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/10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endParaRPr lang="en-US" altLang="zh-CN" sz="2400" dirty="0"/>
          </a:p>
          <a:p>
            <a:pPr indent="0" fontAlgn="auto">
              <a:lnSpc>
                <a:spcPct val="200000"/>
              </a:lnSpc>
            </a:pPr>
            <a:endParaRPr lang="zh-CN" altLang="en-US" sz="2000" dirty="0"/>
          </a:p>
          <a:p>
            <a:endParaRPr lang="en-US" altLang="zh-CN" sz="2000" dirty="0"/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071C2253-85B5-9450-1DBE-0D5553ABB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003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3C32E-13F9-68A2-1F5F-EE92C286F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E18BF3-2298-5725-1E6A-8B88E163D4A3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C604CBC-0C64-72B9-B8B4-3266847E8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06CAC2DA-F6EC-C35F-FDF3-2C6C78DD4243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 Research Assignment (Soft Robotics)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2921D50C-833C-8C70-5177-B610B215603F}"/>
              </a:ext>
            </a:extLst>
          </p:cNvPr>
          <p:cNvSpPr txBox="1"/>
          <p:nvPr/>
        </p:nvSpPr>
        <p:spPr>
          <a:xfrm>
            <a:off x="826654" y="2905402"/>
            <a:ext cx="105386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Gill Sans MT" panose="020B0502020104020203" pitchFamily="34" charset="0"/>
                <a:cs typeface="Segoe UI" panose="020B0502040204020203" pitchFamily="34" charset="0"/>
              </a:rPr>
              <a:t>Design and Control Strategy of a </a:t>
            </a:r>
          </a:p>
          <a:p>
            <a:pPr algn="ctr"/>
            <a:r>
              <a:rPr lang="en-US" sz="3000" b="1" dirty="0">
                <a:latin typeface="Gill Sans MT" panose="020B0502020104020203" pitchFamily="34" charset="0"/>
                <a:cs typeface="Segoe UI" panose="020B0502040204020203" pitchFamily="34" charset="0"/>
              </a:rPr>
              <a:t>Novel SMA-SMP Based Morphing Structure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0B4401FE-9D1F-5075-F818-D899108A9700}"/>
              </a:ext>
            </a:extLst>
          </p:cNvPr>
          <p:cNvSpPr txBox="1"/>
          <p:nvPr/>
        </p:nvSpPr>
        <p:spPr>
          <a:xfrm>
            <a:off x="510954" y="4405405"/>
            <a:ext cx="11494231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150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Ruochen Wu</a:t>
            </a:r>
            <a:r>
              <a:rPr lang="en-US" sz="1700" baseline="30000" dirty="0">
                <a:latin typeface="Gill Sans MT" panose="020B0502020104020203" pitchFamily="34" charset="0"/>
                <a:cs typeface="Segoe UI Light" panose="020B0502040204020203" pitchFamily="34" charset="0"/>
              </a:rPr>
              <a:t>1</a:t>
            </a:r>
            <a:r>
              <a:rPr lang="en-US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,  Aaron (</a:t>
            </a:r>
            <a:r>
              <a:rPr lang="en-US" sz="1700" dirty="0" err="1">
                <a:latin typeface="Gill Sans MT" panose="020B0502020104020203" pitchFamily="34" charset="0"/>
                <a:cs typeface="Segoe UI Light" panose="020B0502040204020203" pitchFamily="34" charset="0"/>
              </a:rPr>
              <a:t>Qianyi</a:t>
            </a:r>
            <a:r>
              <a:rPr lang="en-US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) Chen </a:t>
            </a:r>
            <a:r>
              <a:rPr lang="en-US" sz="1700" baseline="30000" dirty="0">
                <a:latin typeface="Gill Sans MT" panose="020B0502020104020203" pitchFamily="34" charset="0"/>
                <a:cs typeface="Segoe UI Light" panose="020B0502040204020203" pitchFamily="34" charset="0"/>
              </a:rPr>
              <a:t>1</a:t>
            </a:r>
            <a:r>
              <a:rPr lang="en-US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, Jovana </a:t>
            </a:r>
            <a:r>
              <a:rPr lang="en-US" sz="1700" dirty="0" err="1">
                <a:latin typeface="Gill Sans MT" panose="020B0502020104020203" pitchFamily="34" charset="0"/>
                <a:cs typeface="Segoe UI Light" panose="020B0502040204020203" pitchFamily="34" charset="0"/>
              </a:rPr>
              <a:t>Jovanova</a:t>
            </a:r>
            <a:r>
              <a:rPr lang="en-US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baseline="30000" dirty="0">
                <a:latin typeface="Gill Sans MT" panose="020B0502020104020203" pitchFamily="34" charset="0"/>
                <a:cs typeface="Segoe UI Light" panose="020B0502040204020203" pitchFamily="34" charset="0"/>
              </a:rPr>
              <a:t>1</a:t>
            </a:r>
            <a:r>
              <a:rPr lang="en-US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, T. V. G. </a:t>
            </a:r>
            <a:r>
              <a:rPr lang="en-US" sz="1700" dirty="0" err="1">
                <a:latin typeface="Gill Sans MT" panose="020B0502020104020203" pitchFamily="34" charset="0"/>
                <a:cs typeface="Segoe UI Light" panose="020B0502040204020203" pitchFamily="34" charset="0"/>
              </a:rPr>
              <a:t>Kalpoe</a:t>
            </a:r>
            <a:r>
              <a:rPr lang="en-US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700" baseline="30000" dirty="0">
                <a:latin typeface="Gill Sans MT" panose="020B0502020104020203" pitchFamily="34" charset="0"/>
                <a:cs typeface="Segoe UI Light" panose="020B0502040204020203" pitchFamily="34" charset="0"/>
              </a:rPr>
              <a:t>1</a:t>
            </a:r>
            <a:r>
              <a:rPr lang="en-US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, </a:t>
            </a:r>
            <a:r>
              <a:rPr lang="en-US" sz="1700" dirty="0" err="1">
                <a:latin typeface="Gill Sans MT" panose="020B0502020104020203" pitchFamily="34" charset="0"/>
                <a:cs typeface="Segoe UI Light" panose="020B0502040204020203" pitchFamily="34" charset="0"/>
              </a:rPr>
              <a:t>Xinhai</a:t>
            </a:r>
            <a:r>
              <a:rPr lang="en-US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 Zhou </a:t>
            </a:r>
            <a:r>
              <a:rPr lang="en-US" altLang="zh-CN" sz="1700" baseline="30000" dirty="0">
                <a:latin typeface="Gill Sans MT" panose="020B0502020104020203" pitchFamily="34" charset="0"/>
                <a:cs typeface="Segoe UI Light" panose="020B0502040204020203" pitchFamily="34" charset="0"/>
              </a:rPr>
              <a:t>1</a:t>
            </a:r>
            <a:endParaRPr kumimoji="0" lang="en-US" sz="17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0"/>
              <a:cs typeface="Segoe UI Light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u="none" strike="noStrike" kern="1200" cap="none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0"/>
                <a:cs typeface="Segoe UI Light" panose="020B0502040204020203" pitchFamily="34" charset="0"/>
              </a:rPr>
              <a:t>1 Delft University of Technology,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00" dirty="0">
                <a:solidFill>
                  <a:prstClr val="black"/>
                </a:solidFill>
                <a:latin typeface="Gill Sans MT" panose="020B0502020104020203" pitchFamily="34" charset="0"/>
                <a:cs typeface="Segoe UI Light" panose="020B0502040204020203" pitchFamily="34" charset="0"/>
              </a:rPr>
              <a:t>Duration: June 2024 – November 2024</a:t>
            </a:r>
            <a:endParaRPr kumimoji="0" lang="en-US" sz="17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灯片编号占位符 3">
            <a:extLst>
              <a:ext uri="{FF2B5EF4-FFF2-40B4-BE49-F238E27FC236}">
                <a16:creationId xmlns:a16="http://schemas.microsoft.com/office/drawing/2014/main" id="{99CC269C-4B62-A6F3-0493-72BD3682D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65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C01C7-EAFD-C13D-C0FB-80402BD03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CB019B1-382A-4266-B25C-5B523AA43C14-1" descr="C:/Users/12051/AppData/Local/Temp/wpp.UincfCwpp">
            <a:extLst>
              <a:ext uri="{FF2B5EF4-FFF2-40B4-BE49-F238E27FC236}">
                <a16:creationId xmlns:a16="http://schemas.microsoft.com/office/drawing/2014/main" id="{C2BDC59A-A568-2566-7154-D05BD64DDEF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3326" t="4695" r="914" b="5733"/>
          <a:stretch/>
        </p:blipFill>
        <p:spPr>
          <a:xfrm>
            <a:off x="8881475" y="1531526"/>
            <a:ext cx="3300608" cy="2693381"/>
          </a:xfrm>
          <a:prstGeom prst="rect">
            <a:avLst/>
          </a:prstGeom>
        </p:spPr>
      </p:pic>
      <p:pic>
        <p:nvPicPr>
          <p:cNvPr id="16" name="Morphing structure">
            <a:hlinkClick r:id="" action="ppaction://media"/>
            <a:extLst>
              <a:ext uri="{FF2B5EF4-FFF2-40B4-BE49-F238E27FC236}">
                <a16:creationId xmlns:a16="http://schemas.microsoft.com/office/drawing/2014/main" id="{7106C7B8-6330-F2EC-BB3C-D5E43CD1AA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4109" y="4699187"/>
            <a:ext cx="3837891" cy="2158814"/>
          </a:xfrm>
          <a:prstGeom prst="rect">
            <a:avLst/>
          </a:prstGeom>
        </p:spPr>
      </p:pic>
      <p:pic>
        <p:nvPicPr>
          <p:cNvPr id="15" name="图片 14" descr="图表&#10;&#10;描述已自动生成">
            <a:extLst>
              <a:ext uri="{FF2B5EF4-FFF2-40B4-BE49-F238E27FC236}">
                <a16:creationId xmlns:a16="http://schemas.microsoft.com/office/drawing/2014/main" id="{8452895F-B4A0-EE9A-FEFF-69F7E29D25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9" y="4717230"/>
            <a:ext cx="3370627" cy="21446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CC0A62-609F-C8ED-4863-448B8759D299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FC32A3-5A22-5F06-1AEE-B964F27C1E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3EC47FDA-2E7C-5D1C-0F5C-17AD1464F262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 Research Assignment Details</a:t>
            </a:r>
            <a:endParaRPr lang="en-US" altLang="zh-CN" sz="2200" b="1" i="1" dirty="0">
              <a:solidFill>
                <a:schemeClr val="bg1"/>
              </a:solidFill>
            </a:endParaRPr>
          </a:p>
        </p:txBody>
      </p:sp>
      <p:pic>
        <p:nvPicPr>
          <p:cNvPr id="4" name="图片 3" descr="卡通人物&#10;&#10;描述已自动生成">
            <a:extLst>
              <a:ext uri="{FF2B5EF4-FFF2-40B4-BE49-F238E27FC236}">
                <a16:creationId xmlns:a16="http://schemas.microsoft.com/office/drawing/2014/main" id="{D78B3EB1-24A8-3B34-8475-E58D7372D36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401" y="1773622"/>
            <a:ext cx="2175197" cy="4341864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4D08973C-AA1E-341B-1030-CCC1E2527F41}"/>
              </a:ext>
            </a:extLst>
          </p:cNvPr>
          <p:cNvSpPr/>
          <p:nvPr/>
        </p:nvSpPr>
        <p:spPr>
          <a:xfrm>
            <a:off x="2926400" y="1979793"/>
            <a:ext cx="2175197" cy="107040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1905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Gill Sans MT" panose="020B05020201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Shape Memory Actuators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61A4B2A7-1F76-1303-A70A-1E431DDC98BF}"/>
              </a:ext>
            </a:extLst>
          </p:cNvPr>
          <p:cNvSpPr/>
          <p:nvPr/>
        </p:nvSpPr>
        <p:spPr>
          <a:xfrm>
            <a:off x="7090402" y="1979791"/>
            <a:ext cx="2175197" cy="107040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1905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Gill Sans MT" panose="020B05020201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Special Control Logic 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C12AC49-B7EF-CBEB-1FEC-5B691AB46731}"/>
              </a:ext>
            </a:extLst>
          </p:cNvPr>
          <p:cNvSpPr/>
          <p:nvPr/>
        </p:nvSpPr>
        <p:spPr>
          <a:xfrm>
            <a:off x="7090401" y="4087116"/>
            <a:ext cx="2175197" cy="107040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1905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Gill Sans MT" panose="020B05020201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Prototype Fabrication &amp; Exp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0C632762-26D7-8267-A4C1-37F8C45695ED}"/>
              </a:ext>
            </a:extLst>
          </p:cNvPr>
          <p:cNvSpPr/>
          <p:nvPr/>
        </p:nvSpPr>
        <p:spPr>
          <a:xfrm>
            <a:off x="2926399" y="4087116"/>
            <a:ext cx="2175197" cy="107040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1905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Gill Sans MT" panose="020B05020201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IR Image Recognition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5719662-913F-39F2-7164-D7016C73E5E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r="13473"/>
          <a:stretch/>
        </p:blipFill>
        <p:spPr>
          <a:xfrm>
            <a:off x="246024" y="2444367"/>
            <a:ext cx="2382297" cy="1780540"/>
          </a:xfrm>
          <a:prstGeom prst="rect">
            <a:avLst/>
          </a:prstGeom>
        </p:spPr>
      </p:pic>
      <p:sp>
        <p:nvSpPr>
          <p:cNvPr id="13" name="箭头: 下 12">
            <a:extLst>
              <a:ext uri="{FF2B5EF4-FFF2-40B4-BE49-F238E27FC236}">
                <a16:creationId xmlns:a16="http://schemas.microsoft.com/office/drawing/2014/main" id="{86C0A38C-4A2F-DD8B-7021-D3144A456CAB}"/>
              </a:ext>
            </a:extLst>
          </p:cNvPr>
          <p:cNvSpPr/>
          <p:nvPr/>
        </p:nvSpPr>
        <p:spPr>
          <a:xfrm>
            <a:off x="1353582" y="4381271"/>
            <a:ext cx="156157" cy="276446"/>
          </a:xfrm>
          <a:prstGeom prst="down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灯片编号占位符 3">
            <a:extLst>
              <a:ext uri="{FF2B5EF4-FFF2-40B4-BE49-F238E27FC236}">
                <a16:creationId xmlns:a16="http://schemas.microsoft.com/office/drawing/2014/main" id="{19461338-55DC-2323-7F30-2618D0946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20" name="动作按钮: 视频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6EF4D51-AD25-77E2-1B41-65492AA40347}"/>
              </a:ext>
            </a:extLst>
          </p:cNvPr>
          <p:cNvSpPr/>
          <p:nvPr/>
        </p:nvSpPr>
        <p:spPr>
          <a:xfrm>
            <a:off x="9495443" y="4026738"/>
            <a:ext cx="567559" cy="567559"/>
          </a:xfrm>
          <a:prstGeom prst="actionButtonMovi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形 20" descr="箭头: 向右旋转 纯色填充">
            <a:extLst>
              <a:ext uri="{FF2B5EF4-FFF2-40B4-BE49-F238E27FC236}">
                <a16:creationId xmlns:a16="http://schemas.microsoft.com/office/drawing/2014/main" id="{C4690288-0BB1-F49C-AB67-43558B2B535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184195" y="4105343"/>
            <a:ext cx="654223" cy="65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99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1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740D2-52A9-4F78-042A-DB60952CAE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08B5013-5885-F105-E8DE-63A09C808005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4FF94CA-A102-6A7A-AFD9-AEB7B293A2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5758C1C-8AF0-34E8-C72F-2CFB469B39C7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 Research Assignment Details</a:t>
            </a:r>
            <a:endParaRPr lang="en-US" altLang="zh-CN" sz="2200" b="1" i="1" dirty="0">
              <a:solidFill>
                <a:schemeClr val="bg1"/>
              </a:solidFill>
            </a:endParaRPr>
          </a:p>
        </p:txBody>
      </p:sp>
      <p:sp>
        <p:nvSpPr>
          <p:cNvPr id="2" name="文本框 13">
            <a:extLst>
              <a:ext uri="{FF2B5EF4-FFF2-40B4-BE49-F238E27FC236}">
                <a16:creationId xmlns:a16="http://schemas.microsoft.com/office/drawing/2014/main" id="{4B89ACEF-48CB-2620-DBE4-E91ADE877A0C}"/>
              </a:ext>
            </a:extLst>
          </p:cNvPr>
          <p:cNvSpPr txBox="1"/>
          <p:nvPr/>
        </p:nvSpPr>
        <p:spPr>
          <a:xfrm>
            <a:off x="6264220" y="1427064"/>
            <a:ext cx="5070475" cy="5095875"/>
          </a:xfrm>
          <a:prstGeom prst="rect">
            <a:avLst/>
          </a:prstGeom>
          <a:noFill/>
          <a:ln w="9525">
            <a:solidFill>
              <a:schemeClr val="tx1"/>
            </a:solidFill>
            <a:prstDash val="dashDot"/>
          </a:ln>
        </p:spPr>
        <p:txBody>
          <a:bodyPr wrap="square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indent="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914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1371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18288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22860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2743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3200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3657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Core Competencies: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Conceptual design and control logic development, with a focus on soft robotics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Proficient in Raspberry Pi and Arduino applications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Image recognition (clustering);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Control platform programming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Circuit design and PCB fabrication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Experimental setup, data processing, and visualization (python)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.</a:t>
            </a:r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44A378F4-61A4-BCF4-AAF1-6ECEAB492A13}"/>
              </a:ext>
            </a:extLst>
          </p:cNvPr>
          <p:cNvSpPr txBox="1"/>
          <p:nvPr/>
        </p:nvSpPr>
        <p:spPr>
          <a:xfrm>
            <a:off x="873070" y="1427064"/>
            <a:ext cx="5070475" cy="5095875"/>
          </a:xfrm>
          <a:prstGeom prst="rect">
            <a:avLst/>
          </a:prstGeom>
          <a:noFill/>
          <a:ln w="9525">
            <a:solidFill>
              <a:schemeClr val="tx1"/>
            </a:solidFill>
            <a:prstDash val="dashDot"/>
          </a:ln>
        </p:spPr>
        <p:txBody>
          <a:bodyPr wrap="square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indent="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914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1371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18288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22860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2743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3200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3657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Contribution: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For the first time, a soft robot driven by shape memory materials has been developed to achieve </a:t>
            </a:r>
            <a:r>
              <a:rPr lang="en-US" sz="1600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continuous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, rather than </a:t>
            </a:r>
            <a:r>
              <a:rPr lang="en-US" sz="1600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binary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, motion.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 </a:t>
            </a:r>
            <a:r>
              <a:rPr lang="en-US" sz="1600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temperature detection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approach based on unsupervised learning was introduced for the control of these complex structures.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 first-level </a:t>
            </a:r>
            <a:r>
              <a:rPr lang="en-US" sz="1600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control system</a:t>
            </a: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, designed for user interaction, has also been developed.</a:t>
            </a:r>
          </a:p>
          <a:p>
            <a:pPr marL="285750" indent="-285750" algn="l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ADA448FD-9AD0-B9AB-3081-79EB31824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689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AC54A-2A73-432D-76A4-6043298D8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11CFBA-F9FE-C821-6ABD-F0D0A35118CA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5CDE075-9E55-F904-C90D-D14D52117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E5D20CC-79AC-930C-6298-4E8779E610CA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 Graduation Project (Deep Learning &amp; Data Mining)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C4663CA4-0237-2817-745B-79DCA107E7AD}"/>
              </a:ext>
            </a:extLst>
          </p:cNvPr>
          <p:cNvSpPr txBox="1"/>
          <p:nvPr/>
        </p:nvSpPr>
        <p:spPr>
          <a:xfrm>
            <a:off x="826654" y="2684149"/>
            <a:ext cx="105386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Gill Sans MT" panose="020B0502020104020203" pitchFamily="34" charset="0"/>
                <a:cs typeface="Segoe UI" panose="020B0502040204020203" pitchFamily="34" charset="0"/>
              </a:rPr>
              <a:t>Interpretable Intraday Price Prediction Using Kolmogorov-Arnold Networks and </a:t>
            </a:r>
          </a:p>
          <a:p>
            <a:pPr algn="ctr"/>
            <a:r>
              <a:rPr lang="en-US" sz="3000" b="1" dirty="0">
                <a:latin typeface="Gill Sans MT" panose="020B0502020104020203" pitchFamily="34" charset="0"/>
                <a:cs typeface="Segoe UI" panose="020B0502040204020203" pitchFamily="34" charset="0"/>
              </a:rPr>
              <a:t>Large Language Models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78B3FB29-4868-ED5D-73BB-40ABE9F05D69}"/>
              </a:ext>
            </a:extLst>
          </p:cNvPr>
          <p:cNvSpPr txBox="1"/>
          <p:nvPr/>
        </p:nvSpPr>
        <p:spPr>
          <a:xfrm>
            <a:off x="510954" y="4405405"/>
            <a:ext cx="11494231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150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Ruochen Wu </a:t>
            </a:r>
            <a:r>
              <a:rPr lang="en-US" altLang="zh-CN" sz="1700" baseline="30000" dirty="0">
                <a:latin typeface="Gill Sans MT" panose="020B0502020104020203" pitchFamily="34" charset="0"/>
                <a:cs typeface="Segoe UI Light" panose="020B0502040204020203" pitchFamily="34" charset="0"/>
              </a:rPr>
              <a:t>1</a:t>
            </a:r>
            <a:r>
              <a:rPr lang="en-US" altLang="zh-CN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, </a:t>
            </a:r>
            <a:r>
              <a:rPr lang="en-US" altLang="zh-CN" sz="1700" dirty="0" err="1">
                <a:latin typeface="Gill Sans MT" panose="020B0502020104020203" pitchFamily="34" charset="0"/>
                <a:cs typeface="Segoe UI Light" panose="020B0502040204020203" pitchFamily="34" charset="0"/>
              </a:rPr>
              <a:t>Runyao</a:t>
            </a:r>
            <a:r>
              <a:rPr lang="en-US" altLang="zh-CN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 Yu </a:t>
            </a:r>
            <a:r>
              <a:rPr lang="en-US" altLang="zh-CN" sz="1700" baseline="30000" dirty="0">
                <a:latin typeface="Gill Sans MT" panose="020B0502020104020203" pitchFamily="34" charset="0"/>
                <a:cs typeface="Segoe UI Light" panose="020B0502040204020203" pitchFamily="34" charset="0"/>
              </a:rPr>
              <a:t>1, 2</a:t>
            </a:r>
            <a:r>
              <a:rPr lang="en-US" altLang="zh-CN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, </a:t>
            </a:r>
            <a:r>
              <a:rPr lang="en-US" altLang="zh-CN" sz="1700" dirty="0" err="1">
                <a:latin typeface="Gill Sans MT" panose="020B0502020104020203" pitchFamily="34" charset="0"/>
                <a:cs typeface="Segoe UI Light" panose="020B0502040204020203" pitchFamily="34" charset="0"/>
              </a:rPr>
              <a:t>Esterl</a:t>
            </a:r>
            <a:r>
              <a:rPr lang="en-US" altLang="zh-CN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 Tara </a:t>
            </a:r>
            <a:r>
              <a:rPr lang="en-US" altLang="zh-CN" sz="1700" baseline="30000" dirty="0">
                <a:latin typeface="Gill Sans MT" panose="020B0502020104020203" pitchFamily="34" charset="0"/>
                <a:cs typeface="Segoe UI Light" panose="020B0502040204020203" pitchFamily="34" charset="0"/>
              </a:rPr>
              <a:t>2</a:t>
            </a:r>
            <a:r>
              <a:rPr lang="en-US" altLang="zh-CN" sz="1700" dirty="0">
                <a:latin typeface="Gill Sans MT" panose="020B0502020104020203" pitchFamily="34" charset="0"/>
                <a:cs typeface="Segoe UI Light" panose="020B0502040204020203" pitchFamily="34" charset="0"/>
              </a:rPr>
              <a:t>,  Jochen Cremer </a:t>
            </a:r>
            <a:r>
              <a:rPr lang="en-US" altLang="zh-CN" sz="1700" baseline="30000" dirty="0">
                <a:latin typeface="Gill Sans MT" panose="020B0502020104020203" pitchFamily="34" charset="0"/>
                <a:cs typeface="Segoe UI Light" panose="020B0502040204020203" pitchFamily="34" charset="0"/>
              </a:rPr>
              <a:t>1,2</a:t>
            </a:r>
            <a:endParaRPr kumimoji="0" lang="en-US" altLang="zh-CN" sz="1700" b="0" i="1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0"/>
              <a:cs typeface="Segoe UI Light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00" b="0" u="none" strike="noStrike" kern="1200" cap="none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0"/>
                <a:cs typeface="Segoe UI Light" panose="020B0502040204020203" pitchFamily="34" charset="0"/>
              </a:rPr>
              <a:t>1 Delft University of Technology, 2 Austrian Institute of Technology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00" dirty="0">
                <a:solidFill>
                  <a:prstClr val="black"/>
                </a:solidFill>
                <a:latin typeface="Gill Sans MT" panose="020B0502020104020203" pitchFamily="34" charset="0"/>
                <a:cs typeface="Segoe UI Light" panose="020B0502040204020203" pitchFamily="34" charset="0"/>
              </a:rPr>
              <a:t>Duration: October 2024 – June 2025 (expected)</a:t>
            </a:r>
            <a:endParaRPr kumimoji="0" lang="en-US" sz="17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灯片编号占位符 3">
            <a:extLst>
              <a:ext uri="{FF2B5EF4-FFF2-40B4-BE49-F238E27FC236}">
                <a16:creationId xmlns:a16="http://schemas.microsoft.com/office/drawing/2014/main" id="{A393F0B3-5B71-0CEB-2DED-A8C9CD23E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752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图示, 示意图&#10;&#10;描述已自动生成">
            <a:extLst>
              <a:ext uri="{FF2B5EF4-FFF2-40B4-BE49-F238E27FC236}">
                <a16:creationId xmlns:a16="http://schemas.microsoft.com/office/drawing/2014/main" id="{30AA7256-2669-8EC7-D303-F362F0FAB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822" y="4463252"/>
            <a:ext cx="2410185" cy="2178557"/>
          </a:xfrm>
          <a:prstGeom prst="rect">
            <a:avLst/>
          </a:prstGeom>
        </p:spPr>
      </p:pic>
      <p:sp>
        <p:nvSpPr>
          <p:cNvPr id="42" name="Rectangle: Rounded Corners 69">
            <a:extLst>
              <a:ext uri="{FF2B5EF4-FFF2-40B4-BE49-F238E27FC236}">
                <a16:creationId xmlns:a16="http://schemas.microsoft.com/office/drawing/2014/main" id="{B8C52F3B-814E-4D45-5696-B1CC13E5FE99}"/>
              </a:ext>
            </a:extLst>
          </p:cNvPr>
          <p:cNvSpPr/>
          <p:nvPr/>
        </p:nvSpPr>
        <p:spPr>
          <a:xfrm>
            <a:off x="7760522" y="1315937"/>
            <a:ext cx="3709594" cy="2291453"/>
          </a:xfrm>
          <a:prstGeom prst="roundRect">
            <a:avLst>
              <a:gd name="adj" fmla="val 2596"/>
            </a:avLst>
          </a:prstGeom>
          <a:solidFill>
            <a:schemeClr val="bg1"/>
          </a:solidFill>
          <a:ln w="25400" cap="rnd">
            <a:solidFill>
              <a:srgbClr val="160A0A"/>
            </a:solidFill>
            <a:prstDash val="sysDash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88420"/>
                      <a:gd name="connsiteY0" fmla="*/ 65303 h 391808"/>
                      <a:gd name="connsiteX1" fmla="*/ 65303 w 888420"/>
                      <a:gd name="connsiteY1" fmla="*/ 0 h 391808"/>
                      <a:gd name="connsiteX2" fmla="*/ 444210 w 888420"/>
                      <a:gd name="connsiteY2" fmla="*/ 0 h 391808"/>
                      <a:gd name="connsiteX3" fmla="*/ 823117 w 888420"/>
                      <a:gd name="connsiteY3" fmla="*/ 0 h 391808"/>
                      <a:gd name="connsiteX4" fmla="*/ 888420 w 888420"/>
                      <a:gd name="connsiteY4" fmla="*/ 65303 h 391808"/>
                      <a:gd name="connsiteX5" fmla="*/ 888420 w 888420"/>
                      <a:gd name="connsiteY5" fmla="*/ 326505 h 391808"/>
                      <a:gd name="connsiteX6" fmla="*/ 823117 w 888420"/>
                      <a:gd name="connsiteY6" fmla="*/ 391808 h 391808"/>
                      <a:gd name="connsiteX7" fmla="*/ 436632 w 888420"/>
                      <a:gd name="connsiteY7" fmla="*/ 391808 h 391808"/>
                      <a:gd name="connsiteX8" fmla="*/ 65303 w 888420"/>
                      <a:gd name="connsiteY8" fmla="*/ 391808 h 391808"/>
                      <a:gd name="connsiteX9" fmla="*/ 0 w 888420"/>
                      <a:gd name="connsiteY9" fmla="*/ 326505 h 391808"/>
                      <a:gd name="connsiteX10" fmla="*/ 0 w 888420"/>
                      <a:gd name="connsiteY10" fmla="*/ 65303 h 391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88420" h="391808" fill="none" extrusionOk="0">
                        <a:moveTo>
                          <a:pt x="0" y="65303"/>
                        </a:moveTo>
                        <a:cubicBezTo>
                          <a:pt x="1991" y="31676"/>
                          <a:pt x="35417" y="-5411"/>
                          <a:pt x="65303" y="0"/>
                        </a:cubicBezTo>
                        <a:cubicBezTo>
                          <a:pt x="192395" y="-11304"/>
                          <a:pt x="361670" y="-18041"/>
                          <a:pt x="444210" y="0"/>
                        </a:cubicBezTo>
                        <a:cubicBezTo>
                          <a:pt x="526750" y="18041"/>
                          <a:pt x="686475" y="-14430"/>
                          <a:pt x="823117" y="0"/>
                        </a:cubicBezTo>
                        <a:cubicBezTo>
                          <a:pt x="858663" y="-1059"/>
                          <a:pt x="888903" y="22700"/>
                          <a:pt x="888420" y="65303"/>
                        </a:cubicBezTo>
                        <a:cubicBezTo>
                          <a:pt x="888866" y="177664"/>
                          <a:pt x="898082" y="266624"/>
                          <a:pt x="888420" y="326505"/>
                        </a:cubicBezTo>
                        <a:cubicBezTo>
                          <a:pt x="882000" y="362835"/>
                          <a:pt x="860360" y="389686"/>
                          <a:pt x="823117" y="391808"/>
                        </a:cubicBezTo>
                        <a:cubicBezTo>
                          <a:pt x="693836" y="402063"/>
                          <a:pt x="538344" y="376676"/>
                          <a:pt x="436632" y="391808"/>
                        </a:cubicBezTo>
                        <a:cubicBezTo>
                          <a:pt x="334920" y="406940"/>
                          <a:pt x="238658" y="379104"/>
                          <a:pt x="65303" y="391808"/>
                        </a:cubicBezTo>
                        <a:cubicBezTo>
                          <a:pt x="29116" y="388536"/>
                          <a:pt x="5404" y="363698"/>
                          <a:pt x="0" y="326505"/>
                        </a:cubicBezTo>
                        <a:cubicBezTo>
                          <a:pt x="-6852" y="203889"/>
                          <a:pt x="1361" y="134391"/>
                          <a:pt x="0" y="65303"/>
                        </a:cubicBezTo>
                        <a:close/>
                      </a:path>
                      <a:path w="888420" h="391808" stroke="0" extrusionOk="0">
                        <a:moveTo>
                          <a:pt x="0" y="65303"/>
                        </a:moveTo>
                        <a:cubicBezTo>
                          <a:pt x="-2734" y="27551"/>
                          <a:pt x="23244" y="2249"/>
                          <a:pt x="65303" y="0"/>
                        </a:cubicBezTo>
                        <a:cubicBezTo>
                          <a:pt x="247942" y="-11690"/>
                          <a:pt x="364022" y="-17546"/>
                          <a:pt x="459366" y="0"/>
                        </a:cubicBezTo>
                        <a:cubicBezTo>
                          <a:pt x="554710" y="17546"/>
                          <a:pt x="682469" y="-6966"/>
                          <a:pt x="823117" y="0"/>
                        </a:cubicBezTo>
                        <a:cubicBezTo>
                          <a:pt x="852166" y="-3839"/>
                          <a:pt x="892065" y="30979"/>
                          <a:pt x="888420" y="65303"/>
                        </a:cubicBezTo>
                        <a:cubicBezTo>
                          <a:pt x="901223" y="145780"/>
                          <a:pt x="897560" y="240081"/>
                          <a:pt x="888420" y="326505"/>
                        </a:cubicBezTo>
                        <a:cubicBezTo>
                          <a:pt x="889298" y="361141"/>
                          <a:pt x="857444" y="393337"/>
                          <a:pt x="823117" y="391808"/>
                        </a:cubicBezTo>
                        <a:cubicBezTo>
                          <a:pt x="665411" y="392422"/>
                          <a:pt x="536041" y="381351"/>
                          <a:pt x="444210" y="391808"/>
                        </a:cubicBezTo>
                        <a:cubicBezTo>
                          <a:pt x="352379" y="402265"/>
                          <a:pt x="197932" y="393083"/>
                          <a:pt x="65303" y="391808"/>
                        </a:cubicBezTo>
                        <a:cubicBezTo>
                          <a:pt x="24889" y="391559"/>
                          <a:pt x="1594" y="358199"/>
                          <a:pt x="0" y="326505"/>
                        </a:cubicBezTo>
                        <a:cubicBezTo>
                          <a:pt x="-260" y="236416"/>
                          <a:pt x="5876" y="149232"/>
                          <a:pt x="0" y="6530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74B9449E-7989-FAF3-E53E-848A311B6930}"/>
              </a:ext>
            </a:extLst>
          </p:cNvPr>
          <p:cNvSpPr/>
          <p:nvPr/>
        </p:nvSpPr>
        <p:spPr>
          <a:xfrm>
            <a:off x="401696" y="1315937"/>
            <a:ext cx="7020820" cy="2291453"/>
          </a:xfrm>
          <a:prstGeom prst="roundRect">
            <a:avLst>
              <a:gd name="adj" fmla="val 2596"/>
            </a:avLst>
          </a:prstGeom>
          <a:solidFill>
            <a:schemeClr val="bg1"/>
          </a:solidFill>
          <a:ln w="25400" cap="rnd">
            <a:solidFill>
              <a:srgbClr val="160A0A"/>
            </a:solidFill>
            <a:prstDash val="sysDash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88420"/>
                      <a:gd name="connsiteY0" fmla="*/ 65303 h 391808"/>
                      <a:gd name="connsiteX1" fmla="*/ 65303 w 888420"/>
                      <a:gd name="connsiteY1" fmla="*/ 0 h 391808"/>
                      <a:gd name="connsiteX2" fmla="*/ 444210 w 888420"/>
                      <a:gd name="connsiteY2" fmla="*/ 0 h 391808"/>
                      <a:gd name="connsiteX3" fmla="*/ 823117 w 888420"/>
                      <a:gd name="connsiteY3" fmla="*/ 0 h 391808"/>
                      <a:gd name="connsiteX4" fmla="*/ 888420 w 888420"/>
                      <a:gd name="connsiteY4" fmla="*/ 65303 h 391808"/>
                      <a:gd name="connsiteX5" fmla="*/ 888420 w 888420"/>
                      <a:gd name="connsiteY5" fmla="*/ 326505 h 391808"/>
                      <a:gd name="connsiteX6" fmla="*/ 823117 w 888420"/>
                      <a:gd name="connsiteY6" fmla="*/ 391808 h 391808"/>
                      <a:gd name="connsiteX7" fmla="*/ 436632 w 888420"/>
                      <a:gd name="connsiteY7" fmla="*/ 391808 h 391808"/>
                      <a:gd name="connsiteX8" fmla="*/ 65303 w 888420"/>
                      <a:gd name="connsiteY8" fmla="*/ 391808 h 391808"/>
                      <a:gd name="connsiteX9" fmla="*/ 0 w 888420"/>
                      <a:gd name="connsiteY9" fmla="*/ 326505 h 391808"/>
                      <a:gd name="connsiteX10" fmla="*/ 0 w 888420"/>
                      <a:gd name="connsiteY10" fmla="*/ 65303 h 391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88420" h="391808" fill="none" extrusionOk="0">
                        <a:moveTo>
                          <a:pt x="0" y="65303"/>
                        </a:moveTo>
                        <a:cubicBezTo>
                          <a:pt x="1991" y="31676"/>
                          <a:pt x="35417" y="-5411"/>
                          <a:pt x="65303" y="0"/>
                        </a:cubicBezTo>
                        <a:cubicBezTo>
                          <a:pt x="192395" y="-11304"/>
                          <a:pt x="361670" y="-18041"/>
                          <a:pt x="444210" y="0"/>
                        </a:cubicBezTo>
                        <a:cubicBezTo>
                          <a:pt x="526750" y="18041"/>
                          <a:pt x="686475" y="-14430"/>
                          <a:pt x="823117" y="0"/>
                        </a:cubicBezTo>
                        <a:cubicBezTo>
                          <a:pt x="858663" y="-1059"/>
                          <a:pt x="888903" y="22700"/>
                          <a:pt x="888420" y="65303"/>
                        </a:cubicBezTo>
                        <a:cubicBezTo>
                          <a:pt x="888866" y="177664"/>
                          <a:pt x="898082" y="266624"/>
                          <a:pt x="888420" y="326505"/>
                        </a:cubicBezTo>
                        <a:cubicBezTo>
                          <a:pt x="882000" y="362835"/>
                          <a:pt x="860360" y="389686"/>
                          <a:pt x="823117" y="391808"/>
                        </a:cubicBezTo>
                        <a:cubicBezTo>
                          <a:pt x="693836" y="402063"/>
                          <a:pt x="538344" y="376676"/>
                          <a:pt x="436632" y="391808"/>
                        </a:cubicBezTo>
                        <a:cubicBezTo>
                          <a:pt x="334920" y="406940"/>
                          <a:pt x="238658" y="379104"/>
                          <a:pt x="65303" y="391808"/>
                        </a:cubicBezTo>
                        <a:cubicBezTo>
                          <a:pt x="29116" y="388536"/>
                          <a:pt x="5404" y="363698"/>
                          <a:pt x="0" y="326505"/>
                        </a:cubicBezTo>
                        <a:cubicBezTo>
                          <a:pt x="-6852" y="203889"/>
                          <a:pt x="1361" y="134391"/>
                          <a:pt x="0" y="65303"/>
                        </a:cubicBezTo>
                        <a:close/>
                      </a:path>
                      <a:path w="888420" h="391808" stroke="0" extrusionOk="0">
                        <a:moveTo>
                          <a:pt x="0" y="65303"/>
                        </a:moveTo>
                        <a:cubicBezTo>
                          <a:pt x="-2734" y="27551"/>
                          <a:pt x="23244" y="2249"/>
                          <a:pt x="65303" y="0"/>
                        </a:cubicBezTo>
                        <a:cubicBezTo>
                          <a:pt x="247942" y="-11690"/>
                          <a:pt x="364022" y="-17546"/>
                          <a:pt x="459366" y="0"/>
                        </a:cubicBezTo>
                        <a:cubicBezTo>
                          <a:pt x="554710" y="17546"/>
                          <a:pt x="682469" y="-6966"/>
                          <a:pt x="823117" y="0"/>
                        </a:cubicBezTo>
                        <a:cubicBezTo>
                          <a:pt x="852166" y="-3839"/>
                          <a:pt x="892065" y="30979"/>
                          <a:pt x="888420" y="65303"/>
                        </a:cubicBezTo>
                        <a:cubicBezTo>
                          <a:pt x="901223" y="145780"/>
                          <a:pt x="897560" y="240081"/>
                          <a:pt x="888420" y="326505"/>
                        </a:cubicBezTo>
                        <a:cubicBezTo>
                          <a:pt x="889298" y="361141"/>
                          <a:pt x="857444" y="393337"/>
                          <a:pt x="823117" y="391808"/>
                        </a:cubicBezTo>
                        <a:cubicBezTo>
                          <a:pt x="665411" y="392422"/>
                          <a:pt x="536041" y="381351"/>
                          <a:pt x="444210" y="391808"/>
                        </a:cubicBezTo>
                        <a:cubicBezTo>
                          <a:pt x="352379" y="402265"/>
                          <a:pt x="197932" y="393083"/>
                          <a:pt x="65303" y="391808"/>
                        </a:cubicBezTo>
                        <a:cubicBezTo>
                          <a:pt x="24889" y="391559"/>
                          <a:pt x="1594" y="358199"/>
                          <a:pt x="0" y="326505"/>
                        </a:cubicBezTo>
                        <a:cubicBezTo>
                          <a:pt x="-260" y="236416"/>
                          <a:pt x="5876" y="149232"/>
                          <a:pt x="0" y="6530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492F55-A8A8-08A3-336E-14F0CF34CFF2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BCD153D-9B6A-001D-3F6B-BA90C87CCF42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 Graduation Project Plan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grpSp>
        <p:nvGrpSpPr>
          <p:cNvPr id="2" name="Group 13">
            <a:extLst>
              <a:ext uri="{FF2B5EF4-FFF2-40B4-BE49-F238E27FC236}">
                <a16:creationId xmlns:a16="http://schemas.microsoft.com/office/drawing/2014/main" id="{7D495968-CD6C-058E-1159-F93FFC3D7521}"/>
              </a:ext>
            </a:extLst>
          </p:cNvPr>
          <p:cNvGrpSpPr/>
          <p:nvPr/>
        </p:nvGrpSpPr>
        <p:grpSpPr>
          <a:xfrm>
            <a:off x="581336" y="2076707"/>
            <a:ext cx="1792591" cy="746302"/>
            <a:chOff x="3229717" y="4353314"/>
            <a:chExt cx="742518" cy="605391"/>
          </a:xfrm>
        </p:grpSpPr>
        <p:sp>
          <p:nvSpPr>
            <p:cNvPr id="3" name="Rectangle: Rounded Corners 14">
              <a:extLst>
                <a:ext uri="{FF2B5EF4-FFF2-40B4-BE49-F238E27FC236}">
                  <a16:creationId xmlns:a16="http://schemas.microsoft.com/office/drawing/2014/main" id="{4F1A36E4-47C3-F918-3B4A-2AE00EA6CCDE}"/>
                </a:ext>
              </a:extLst>
            </p:cNvPr>
            <p:cNvSpPr>
              <a:spLocks/>
            </p:cNvSpPr>
            <p:nvPr/>
          </p:nvSpPr>
          <p:spPr>
            <a:xfrm>
              <a:off x="3253953" y="4353314"/>
              <a:ext cx="718282" cy="605391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5400" cap="rnd">
              <a:solidFill>
                <a:srgbClr val="160A0A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88420"/>
                        <a:gd name="connsiteY0" fmla="*/ 65303 h 391808"/>
                        <a:gd name="connsiteX1" fmla="*/ 65303 w 888420"/>
                        <a:gd name="connsiteY1" fmla="*/ 0 h 391808"/>
                        <a:gd name="connsiteX2" fmla="*/ 444210 w 888420"/>
                        <a:gd name="connsiteY2" fmla="*/ 0 h 391808"/>
                        <a:gd name="connsiteX3" fmla="*/ 823117 w 888420"/>
                        <a:gd name="connsiteY3" fmla="*/ 0 h 391808"/>
                        <a:gd name="connsiteX4" fmla="*/ 888420 w 888420"/>
                        <a:gd name="connsiteY4" fmla="*/ 65303 h 391808"/>
                        <a:gd name="connsiteX5" fmla="*/ 888420 w 888420"/>
                        <a:gd name="connsiteY5" fmla="*/ 326505 h 391808"/>
                        <a:gd name="connsiteX6" fmla="*/ 823117 w 888420"/>
                        <a:gd name="connsiteY6" fmla="*/ 391808 h 391808"/>
                        <a:gd name="connsiteX7" fmla="*/ 436632 w 888420"/>
                        <a:gd name="connsiteY7" fmla="*/ 391808 h 391808"/>
                        <a:gd name="connsiteX8" fmla="*/ 65303 w 888420"/>
                        <a:gd name="connsiteY8" fmla="*/ 391808 h 391808"/>
                        <a:gd name="connsiteX9" fmla="*/ 0 w 888420"/>
                        <a:gd name="connsiteY9" fmla="*/ 326505 h 391808"/>
                        <a:gd name="connsiteX10" fmla="*/ 0 w 888420"/>
                        <a:gd name="connsiteY10" fmla="*/ 65303 h 391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88420" h="391808" fill="none" extrusionOk="0">
                          <a:moveTo>
                            <a:pt x="0" y="65303"/>
                          </a:moveTo>
                          <a:cubicBezTo>
                            <a:pt x="1991" y="31676"/>
                            <a:pt x="35417" y="-5411"/>
                            <a:pt x="65303" y="0"/>
                          </a:cubicBezTo>
                          <a:cubicBezTo>
                            <a:pt x="192395" y="-11304"/>
                            <a:pt x="361670" y="-18041"/>
                            <a:pt x="444210" y="0"/>
                          </a:cubicBezTo>
                          <a:cubicBezTo>
                            <a:pt x="526750" y="18041"/>
                            <a:pt x="686475" y="-14430"/>
                            <a:pt x="823117" y="0"/>
                          </a:cubicBezTo>
                          <a:cubicBezTo>
                            <a:pt x="858663" y="-1059"/>
                            <a:pt x="888903" y="22700"/>
                            <a:pt x="888420" y="65303"/>
                          </a:cubicBezTo>
                          <a:cubicBezTo>
                            <a:pt x="888866" y="177664"/>
                            <a:pt x="898082" y="266624"/>
                            <a:pt x="888420" y="326505"/>
                          </a:cubicBezTo>
                          <a:cubicBezTo>
                            <a:pt x="882000" y="362835"/>
                            <a:pt x="860360" y="389686"/>
                            <a:pt x="823117" y="391808"/>
                          </a:cubicBezTo>
                          <a:cubicBezTo>
                            <a:pt x="693836" y="402063"/>
                            <a:pt x="538344" y="376676"/>
                            <a:pt x="436632" y="391808"/>
                          </a:cubicBezTo>
                          <a:cubicBezTo>
                            <a:pt x="334920" y="406940"/>
                            <a:pt x="238658" y="379104"/>
                            <a:pt x="65303" y="391808"/>
                          </a:cubicBezTo>
                          <a:cubicBezTo>
                            <a:pt x="29116" y="388536"/>
                            <a:pt x="5404" y="363698"/>
                            <a:pt x="0" y="326505"/>
                          </a:cubicBezTo>
                          <a:cubicBezTo>
                            <a:pt x="-6852" y="203889"/>
                            <a:pt x="1361" y="134391"/>
                            <a:pt x="0" y="65303"/>
                          </a:cubicBezTo>
                          <a:close/>
                        </a:path>
                        <a:path w="888420" h="391808" stroke="0" extrusionOk="0">
                          <a:moveTo>
                            <a:pt x="0" y="65303"/>
                          </a:moveTo>
                          <a:cubicBezTo>
                            <a:pt x="-2734" y="27551"/>
                            <a:pt x="23244" y="2249"/>
                            <a:pt x="65303" y="0"/>
                          </a:cubicBezTo>
                          <a:cubicBezTo>
                            <a:pt x="247942" y="-11690"/>
                            <a:pt x="364022" y="-17546"/>
                            <a:pt x="459366" y="0"/>
                          </a:cubicBezTo>
                          <a:cubicBezTo>
                            <a:pt x="554710" y="17546"/>
                            <a:pt x="682469" y="-6966"/>
                            <a:pt x="823117" y="0"/>
                          </a:cubicBezTo>
                          <a:cubicBezTo>
                            <a:pt x="852166" y="-3839"/>
                            <a:pt x="892065" y="30979"/>
                            <a:pt x="888420" y="65303"/>
                          </a:cubicBezTo>
                          <a:cubicBezTo>
                            <a:pt x="901223" y="145780"/>
                            <a:pt x="897560" y="240081"/>
                            <a:pt x="888420" y="326505"/>
                          </a:cubicBezTo>
                          <a:cubicBezTo>
                            <a:pt x="889298" y="361141"/>
                            <a:pt x="857444" y="393337"/>
                            <a:pt x="823117" y="391808"/>
                          </a:cubicBezTo>
                          <a:cubicBezTo>
                            <a:pt x="665411" y="392422"/>
                            <a:pt x="536041" y="381351"/>
                            <a:pt x="444210" y="391808"/>
                          </a:cubicBezTo>
                          <a:cubicBezTo>
                            <a:pt x="352379" y="402265"/>
                            <a:pt x="197932" y="393083"/>
                            <a:pt x="65303" y="391808"/>
                          </a:cubicBezTo>
                          <a:cubicBezTo>
                            <a:pt x="24889" y="391559"/>
                            <a:pt x="1594" y="358199"/>
                            <a:pt x="0" y="326505"/>
                          </a:cubicBezTo>
                          <a:cubicBezTo>
                            <a:pt x="-260" y="236416"/>
                            <a:pt x="5876" y="149232"/>
                            <a:pt x="0" y="6530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TextBox 15">
              <a:extLst>
                <a:ext uri="{FF2B5EF4-FFF2-40B4-BE49-F238E27FC236}">
                  <a16:creationId xmlns:a16="http://schemas.microsoft.com/office/drawing/2014/main" id="{1AF4CF9A-8DFF-463D-C4C7-D2ABD574D17B}"/>
                </a:ext>
              </a:extLst>
            </p:cNvPr>
            <p:cNvSpPr txBox="1">
              <a:spLocks/>
            </p:cNvSpPr>
            <p:nvPr/>
          </p:nvSpPr>
          <p:spPr>
            <a:xfrm>
              <a:off x="3229717" y="4403439"/>
              <a:ext cx="742517" cy="5242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prstClr val="black"/>
                  </a:solidFill>
                  <a:latin typeface="gill sans MIT"/>
                  <a:cs typeface="Times New Roman" panose="02020603050405020304" pitchFamily="18" charset="0"/>
                </a:rPr>
                <a:t>Prediction model  using </a:t>
              </a:r>
              <a:r>
                <a:rPr lang="en-US" b="1" dirty="0">
                  <a:solidFill>
                    <a:prstClr val="black"/>
                  </a:solidFill>
                  <a:latin typeface="gill sans MIT"/>
                  <a:cs typeface="Times New Roman" panose="02020603050405020304" pitchFamily="18" charset="0"/>
                </a:rPr>
                <a:t>KAN</a:t>
              </a:r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868053F4-D558-D5AE-5E59-83B5F371A8DC}"/>
              </a:ext>
            </a:extLst>
          </p:cNvPr>
          <p:cNvGrpSpPr/>
          <p:nvPr/>
        </p:nvGrpSpPr>
        <p:grpSpPr>
          <a:xfrm>
            <a:off x="3100283" y="2077698"/>
            <a:ext cx="1734080" cy="746302"/>
            <a:chOff x="3253953" y="4353314"/>
            <a:chExt cx="718282" cy="605391"/>
          </a:xfrm>
        </p:grpSpPr>
        <p:sp>
          <p:nvSpPr>
            <p:cNvPr id="14" name="Rectangle: Rounded Corners 14">
              <a:extLst>
                <a:ext uri="{FF2B5EF4-FFF2-40B4-BE49-F238E27FC236}">
                  <a16:creationId xmlns:a16="http://schemas.microsoft.com/office/drawing/2014/main" id="{211EF5C8-CB54-9D01-B7C1-8B8FD83BC515}"/>
                </a:ext>
              </a:extLst>
            </p:cNvPr>
            <p:cNvSpPr>
              <a:spLocks/>
            </p:cNvSpPr>
            <p:nvPr/>
          </p:nvSpPr>
          <p:spPr>
            <a:xfrm>
              <a:off x="3253953" y="4353314"/>
              <a:ext cx="718282" cy="605391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5400" cap="rnd">
              <a:solidFill>
                <a:srgbClr val="160A0A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88420"/>
                        <a:gd name="connsiteY0" fmla="*/ 65303 h 391808"/>
                        <a:gd name="connsiteX1" fmla="*/ 65303 w 888420"/>
                        <a:gd name="connsiteY1" fmla="*/ 0 h 391808"/>
                        <a:gd name="connsiteX2" fmla="*/ 444210 w 888420"/>
                        <a:gd name="connsiteY2" fmla="*/ 0 h 391808"/>
                        <a:gd name="connsiteX3" fmla="*/ 823117 w 888420"/>
                        <a:gd name="connsiteY3" fmla="*/ 0 h 391808"/>
                        <a:gd name="connsiteX4" fmla="*/ 888420 w 888420"/>
                        <a:gd name="connsiteY4" fmla="*/ 65303 h 391808"/>
                        <a:gd name="connsiteX5" fmla="*/ 888420 w 888420"/>
                        <a:gd name="connsiteY5" fmla="*/ 326505 h 391808"/>
                        <a:gd name="connsiteX6" fmla="*/ 823117 w 888420"/>
                        <a:gd name="connsiteY6" fmla="*/ 391808 h 391808"/>
                        <a:gd name="connsiteX7" fmla="*/ 436632 w 888420"/>
                        <a:gd name="connsiteY7" fmla="*/ 391808 h 391808"/>
                        <a:gd name="connsiteX8" fmla="*/ 65303 w 888420"/>
                        <a:gd name="connsiteY8" fmla="*/ 391808 h 391808"/>
                        <a:gd name="connsiteX9" fmla="*/ 0 w 888420"/>
                        <a:gd name="connsiteY9" fmla="*/ 326505 h 391808"/>
                        <a:gd name="connsiteX10" fmla="*/ 0 w 888420"/>
                        <a:gd name="connsiteY10" fmla="*/ 65303 h 391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88420" h="391808" fill="none" extrusionOk="0">
                          <a:moveTo>
                            <a:pt x="0" y="65303"/>
                          </a:moveTo>
                          <a:cubicBezTo>
                            <a:pt x="1991" y="31676"/>
                            <a:pt x="35417" y="-5411"/>
                            <a:pt x="65303" y="0"/>
                          </a:cubicBezTo>
                          <a:cubicBezTo>
                            <a:pt x="192395" y="-11304"/>
                            <a:pt x="361670" y="-18041"/>
                            <a:pt x="444210" y="0"/>
                          </a:cubicBezTo>
                          <a:cubicBezTo>
                            <a:pt x="526750" y="18041"/>
                            <a:pt x="686475" y="-14430"/>
                            <a:pt x="823117" y="0"/>
                          </a:cubicBezTo>
                          <a:cubicBezTo>
                            <a:pt x="858663" y="-1059"/>
                            <a:pt x="888903" y="22700"/>
                            <a:pt x="888420" y="65303"/>
                          </a:cubicBezTo>
                          <a:cubicBezTo>
                            <a:pt x="888866" y="177664"/>
                            <a:pt x="898082" y="266624"/>
                            <a:pt x="888420" y="326505"/>
                          </a:cubicBezTo>
                          <a:cubicBezTo>
                            <a:pt x="882000" y="362835"/>
                            <a:pt x="860360" y="389686"/>
                            <a:pt x="823117" y="391808"/>
                          </a:cubicBezTo>
                          <a:cubicBezTo>
                            <a:pt x="693836" y="402063"/>
                            <a:pt x="538344" y="376676"/>
                            <a:pt x="436632" y="391808"/>
                          </a:cubicBezTo>
                          <a:cubicBezTo>
                            <a:pt x="334920" y="406940"/>
                            <a:pt x="238658" y="379104"/>
                            <a:pt x="65303" y="391808"/>
                          </a:cubicBezTo>
                          <a:cubicBezTo>
                            <a:pt x="29116" y="388536"/>
                            <a:pt x="5404" y="363698"/>
                            <a:pt x="0" y="326505"/>
                          </a:cubicBezTo>
                          <a:cubicBezTo>
                            <a:pt x="-6852" y="203889"/>
                            <a:pt x="1361" y="134391"/>
                            <a:pt x="0" y="65303"/>
                          </a:cubicBezTo>
                          <a:close/>
                        </a:path>
                        <a:path w="888420" h="391808" stroke="0" extrusionOk="0">
                          <a:moveTo>
                            <a:pt x="0" y="65303"/>
                          </a:moveTo>
                          <a:cubicBezTo>
                            <a:pt x="-2734" y="27551"/>
                            <a:pt x="23244" y="2249"/>
                            <a:pt x="65303" y="0"/>
                          </a:cubicBezTo>
                          <a:cubicBezTo>
                            <a:pt x="247942" y="-11690"/>
                            <a:pt x="364022" y="-17546"/>
                            <a:pt x="459366" y="0"/>
                          </a:cubicBezTo>
                          <a:cubicBezTo>
                            <a:pt x="554710" y="17546"/>
                            <a:pt x="682469" y="-6966"/>
                            <a:pt x="823117" y="0"/>
                          </a:cubicBezTo>
                          <a:cubicBezTo>
                            <a:pt x="852166" y="-3839"/>
                            <a:pt x="892065" y="30979"/>
                            <a:pt x="888420" y="65303"/>
                          </a:cubicBezTo>
                          <a:cubicBezTo>
                            <a:pt x="901223" y="145780"/>
                            <a:pt x="897560" y="240081"/>
                            <a:pt x="888420" y="326505"/>
                          </a:cubicBezTo>
                          <a:cubicBezTo>
                            <a:pt x="889298" y="361141"/>
                            <a:pt x="857444" y="393337"/>
                            <a:pt x="823117" y="391808"/>
                          </a:cubicBezTo>
                          <a:cubicBezTo>
                            <a:pt x="665411" y="392422"/>
                            <a:pt x="536041" y="381351"/>
                            <a:pt x="444210" y="391808"/>
                          </a:cubicBezTo>
                          <a:cubicBezTo>
                            <a:pt x="352379" y="402265"/>
                            <a:pt x="197932" y="393083"/>
                            <a:pt x="65303" y="391808"/>
                          </a:cubicBezTo>
                          <a:cubicBezTo>
                            <a:pt x="24889" y="391559"/>
                            <a:pt x="1594" y="358199"/>
                            <a:pt x="0" y="326505"/>
                          </a:cubicBezTo>
                          <a:cubicBezTo>
                            <a:pt x="-260" y="236416"/>
                            <a:pt x="5876" y="149232"/>
                            <a:pt x="0" y="6530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04D18F30-BD51-45C6-42A0-9CE0E7049412}"/>
                </a:ext>
              </a:extLst>
            </p:cNvPr>
            <p:cNvSpPr txBox="1">
              <a:spLocks/>
            </p:cNvSpPr>
            <p:nvPr/>
          </p:nvSpPr>
          <p:spPr>
            <a:xfrm>
              <a:off x="3253953" y="4403439"/>
              <a:ext cx="718282" cy="5242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prstClr val="black"/>
                  </a:solidFill>
                  <a:latin typeface="gill sans MIT"/>
                  <a:cs typeface="Times New Roman" panose="02020603050405020304" pitchFamily="18" charset="0"/>
                </a:rPr>
                <a:t>Ensemble</a:t>
              </a:r>
            </a:p>
            <a:p>
              <a:pPr algn="ctr"/>
              <a:r>
                <a:rPr lang="en-US" dirty="0">
                  <a:solidFill>
                    <a:prstClr val="black"/>
                  </a:solidFill>
                  <a:latin typeface="gill sans MIT"/>
                  <a:cs typeface="Times New Roman" panose="02020603050405020304" pitchFamily="18" charset="0"/>
                </a:rPr>
                <a:t>(</a:t>
              </a:r>
              <a:r>
                <a:rPr lang="en-US" b="1" dirty="0">
                  <a:solidFill>
                    <a:prstClr val="black"/>
                  </a:solidFill>
                  <a:latin typeface="gill sans MIT"/>
                  <a:cs typeface="Times New Roman" panose="02020603050405020304" pitchFamily="18" charset="0"/>
                </a:rPr>
                <a:t>LLM</a:t>
              </a:r>
              <a:r>
                <a:rPr lang="en-US" dirty="0">
                  <a:solidFill>
                    <a:prstClr val="black"/>
                  </a:solidFill>
                  <a:latin typeface="gill sans MIT"/>
                  <a:cs typeface="Times New Roman" panose="02020603050405020304" pitchFamily="18" charset="0"/>
                </a:rPr>
                <a:t>)</a:t>
              </a:r>
              <a:endParaRPr lang="en-US" b="1" dirty="0">
                <a:solidFill>
                  <a:prstClr val="black"/>
                </a:solidFill>
                <a:latin typeface="gill sans MIT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Group 13">
            <a:extLst>
              <a:ext uri="{FF2B5EF4-FFF2-40B4-BE49-F238E27FC236}">
                <a16:creationId xmlns:a16="http://schemas.microsoft.com/office/drawing/2014/main" id="{4FB762A7-7125-ED44-12D2-460938F3D9F8}"/>
              </a:ext>
            </a:extLst>
          </p:cNvPr>
          <p:cNvGrpSpPr/>
          <p:nvPr/>
        </p:nvGrpSpPr>
        <p:grpSpPr>
          <a:xfrm>
            <a:off x="5404774" y="2080901"/>
            <a:ext cx="1742472" cy="746302"/>
            <a:chOff x="3253953" y="4353314"/>
            <a:chExt cx="721758" cy="605391"/>
          </a:xfrm>
        </p:grpSpPr>
        <p:sp>
          <p:nvSpPr>
            <p:cNvPr id="17" name="Rectangle: Rounded Corners 14">
              <a:extLst>
                <a:ext uri="{FF2B5EF4-FFF2-40B4-BE49-F238E27FC236}">
                  <a16:creationId xmlns:a16="http://schemas.microsoft.com/office/drawing/2014/main" id="{DDDBE107-77CA-7C01-606E-7542DD1B613A}"/>
                </a:ext>
              </a:extLst>
            </p:cNvPr>
            <p:cNvSpPr>
              <a:spLocks/>
            </p:cNvSpPr>
            <p:nvPr/>
          </p:nvSpPr>
          <p:spPr>
            <a:xfrm>
              <a:off x="3253953" y="4353314"/>
              <a:ext cx="718282" cy="605391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5400" cap="rnd">
              <a:solidFill>
                <a:srgbClr val="160A0A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88420"/>
                        <a:gd name="connsiteY0" fmla="*/ 65303 h 391808"/>
                        <a:gd name="connsiteX1" fmla="*/ 65303 w 888420"/>
                        <a:gd name="connsiteY1" fmla="*/ 0 h 391808"/>
                        <a:gd name="connsiteX2" fmla="*/ 444210 w 888420"/>
                        <a:gd name="connsiteY2" fmla="*/ 0 h 391808"/>
                        <a:gd name="connsiteX3" fmla="*/ 823117 w 888420"/>
                        <a:gd name="connsiteY3" fmla="*/ 0 h 391808"/>
                        <a:gd name="connsiteX4" fmla="*/ 888420 w 888420"/>
                        <a:gd name="connsiteY4" fmla="*/ 65303 h 391808"/>
                        <a:gd name="connsiteX5" fmla="*/ 888420 w 888420"/>
                        <a:gd name="connsiteY5" fmla="*/ 326505 h 391808"/>
                        <a:gd name="connsiteX6" fmla="*/ 823117 w 888420"/>
                        <a:gd name="connsiteY6" fmla="*/ 391808 h 391808"/>
                        <a:gd name="connsiteX7" fmla="*/ 436632 w 888420"/>
                        <a:gd name="connsiteY7" fmla="*/ 391808 h 391808"/>
                        <a:gd name="connsiteX8" fmla="*/ 65303 w 888420"/>
                        <a:gd name="connsiteY8" fmla="*/ 391808 h 391808"/>
                        <a:gd name="connsiteX9" fmla="*/ 0 w 888420"/>
                        <a:gd name="connsiteY9" fmla="*/ 326505 h 391808"/>
                        <a:gd name="connsiteX10" fmla="*/ 0 w 888420"/>
                        <a:gd name="connsiteY10" fmla="*/ 65303 h 391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88420" h="391808" fill="none" extrusionOk="0">
                          <a:moveTo>
                            <a:pt x="0" y="65303"/>
                          </a:moveTo>
                          <a:cubicBezTo>
                            <a:pt x="1991" y="31676"/>
                            <a:pt x="35417" y="-5411"/>
                            <a:pt x="65303" y="0"/>
                          </a:cubicBezTo>
                          <a:cubicBezTo>
                            <a:pt x="192395" y="-11304"/>
                            <a:pt x="361670" y="-18041"/>
                            <a:pt x="444210" y="0"/>
                          </a:cubicBezTo>
                          <a:cubicBezTo>
                            <a:pt x="526750" y="18041"/>
                            <a:pt x="686475" y="-14430"/>
                            <a:pt x="823117" y="0"/>
                          </a:cubicBezTo>
                          <a:cubicBezTo>
                            <a:pt x="858663" y="-1059"/>
                            <a:pt x="888903" y="22700"/>
                            <a:pt x="888420" y="65303"/>
                          </a:cubicBezTo>
                          <a:cubicBezTo>
                            <a:pt x="888866" y="177664"/>
                            <a:pt x="898082" y="266624"/>
                            <a:pt x="888420" y="326505"/>
                          </a:cubicBezTo>
                          <a:cubicBezTo>
                            <a:pt x="882000" y="362835"/>
                            <a:pt x="860360" y="389686"/>
                            <a:pt x="823117" y="391808"/>
                          </a:cubicBezTo>
                          <a:cubicBezTo>
                            <a:pt x="693836" y="402063"/>
                            <a:pt x="538344" y="376676"/>
                            <a:pt x="436632" y="391808"/>
                          </a:cubicBezTo>
                          <a:cubicBezTo>
                            <a:pt x="334920" y="406940"/>
                            <a:pt x="238658" y="379104"/>
                            <a:pt x="65303" y="391808"/>
                          </a:cubicBezTo>
                          <a:cubicBezTo>
                            <a:pt x="29116" y="388536"/>
                            <a:pt x="5404" y="363698"/>
                            <a:pt x="0" y="326505"/>
                          </a:cubicBezTo>
                          <a:cubicBezTo>
                            <a:pt x="-6852" y="203889"/>
                            <a:pt x="1361" y="134391"/>
                            <a:pt x="0" y="65303"/>
                          </a:cubicBezTo>
                          <a:close/>
                        </a:path>
                        <a:path w="888420" h="391808" stroke="0" extrusionOk="0">
                          <a:moveTo>
                            <a:pt x="0" y="65303"/>
                          </a:moveTo>
                          <a:cubicBezTo>
                            <a:pt x="-2734" y="27551"/>
                            <a:pt x="23244" y="2249"/>
                            <a:pt x="65303" y="0"/>
                          </a:cubicBezTo>
                          <a:cubicBezTo>
                            <a:pt x="247942" y="-11690"/>
                            <a:pt x="364022" y="-17546"/>
                            <a:pt x="459366" y="0"/>
                          </a:cubicBezTo>
                          <a:cubicBezTo>
                            <a:pt x="554710" y="17546"/>
                            <a:pt x="682469" y="-6966"/>
                            <a:pt x="823117" y="0"/>
                          </a:cubicBezTo>
                          <a:cubicBezTo>
                            <a:pt x="852166" y="-3839"/>
                            <a:pt x="892065" y="30979"/>
                            <a:pt x="888420" y="65303"/>
                          </a:cubicBezTo>
                          <a:cubicBezTo>
                            <a:pt x="901223" y="145780"/>
                            <a:pt x="897560" y="240081"/>
                            <a:pt x="888420" y="326505"/>
                          </a:cubicBezTo>
                          <a:cubicBezTo>
                            <a:pt x="889298" y="361141"/>
                            <a:pt x="857444" y="393337"/>
                            <a:pt x="823117" y="391808"/>
                          </a:cubicBezTo>
                          <a:cubicBezTo>
                            <a:pt x="665411" y="392422"/>
                            <a:pt x="536041" y="381351"/>
                            <a:pt x="444210" y="391808"/>
                          </a:cubicBezTo>
                          <a:cubicBezTo>
                            <a:pt x="352379" y="402265"/>
                            <a:pt x="197932" y="393083"/>
                            <a:pt x="65303" y="391808"/>
                          </a:cubicBezTo>
                          <a:cubicBezTo>
                            <a:pt x="24889" y="391559"/>
                            <a:pt x="1594" y="358199"/>
                            <a:pt x="0" y="326505"/>
                          </a:cubicBezTo>
                          <a:cubicBezTo>
                            <a:pt x="-260" y="236416"/>
                            <a:pt x="5876" y="149232"/>
                            <a:pt x="0" y="6530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5">
              <a:extLst>
                <a:ext uri="{FF2B5EF4-FFF2-40B4-BE49-F238E27FC236}">
                  <a16:creationId xmlns:a16="http://schemas.microsoft.com/office/drawing/2014/main" id="{5D9FD57C-52C0-4522-2996-4F7F4A14107A}"/>
                </a:ext>
              </a:extLst>
            </p:cNvPr>
            <p:cNvSpPr txBox="1">
              <a:spLocks/>
            </p:cNvSpPr>
            <p:nvPr/>
          </p:nvSpPr>
          <p:spPr>
            <a:xfrm>
              <a:off x="3253953" y="4403440"/>
              <a:ext cx="721758" cy="5242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prstClr val="black"/>
                  </a:solidFill>
                  <a:latin typeface="gill sans MIT"/>
                  <a:cs typeface="Times New Roman" panose="02020603050405020304" pitchFamily="18" charset="0"/>
                </a:rPr>
                <a:t>Optimization algorithm</a:t>
              </a:r>
              <a:endParaRPr lang="en-US" b="1" dirty="0">
                <a:solidFill>
                  <a:prstClr val="black"/>
                </a:solidFill>
                <a:latin typeface="gill sans MIT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0" name="连接符: 肘形 19">
            <a:extLst>
              <a:ext uri="{FF2B5EF4-FFF2-40B4-BE49-F238E27FC236}">
                <a16:creationId xmlns:a16="http://schemas.microsoft.com/office/drawing/2014/main" id="{9BEEB90C-E45A-6796-E863-21E86068DE14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>
            <a:off x="2373925" y="2461665"/>
            <a:ext cx="726358" cy="991"/>
          </a:xfrm>
          <a:prstGeom prst="bentConnector3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FE486265-DD30-2A22-1CA0-53CED65DC9D7}"/>
              </a:ext>
            </a:extLst>
          </p:cNvPr>
          <p:cNvCxnSpPr>
            <a:endCxn id="18" idx="1"/>
          </p:cNvCxnSpPr>
          <p:nvPr/>
        </p:nvCxnSpPr>
        <p:spPr>
          <a:xfrm>
            <a:off x="4834363" y="2462656"/>
            <a:ext cx="570411" cy="3204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36" name="Group 13">
            <a:extLst>
              <a:ext uri="{FF2B5EF4-FFF2-40B4-BE49-F238E27FC236}">
                <a16:creationId xmlns:a16="http://schemas.microsoft.com/office/drawing/2014/main" id="{866D1ADC-6E54-993F-A2E6-C1ABEB55D90D}"/>
              </a:ext>
            </a:extLst>
          </p:cNvPr>
          <p:cNvGrpSpPr/>
          <p:nvPr/>
        </p:nvGrpSpPr>
        <p:grpSpPr>
          <a:xfrm>
            <a:off x="8608587" y="2068240"/>
            <a:ext cx="1742472" cy="746302"/>
            <a:chOff x="3253953" y="4353314"/>
            <a:chExt cx="721758" cy="605391"/>
          </a:xfrm>
          <a:solidFill>
            <a:schemeClr val="accent2"/>
          </a:solidFill>
        </p:grpSpPr>
        <p:sp>
          <p:nvSpPr>
            <p:cNvPr id="37" name="Rectangle: Rounded Corners 14">
              <a:extLst>
                <a:ext uri="{FF2B5EF4-FFF2-40B4-BE49-F238E27FC236}">
                  <a16:creationId xmlns:a16="http://schemas.microsoft.com/office/drawing/2014/main" id="{E2068D10-6303-91D5-CFFB-D46593D8EBC2}"/>
                </a:ext>
              </a:extLst>
            </p:cNvPr>
            <p:cNvSpPr>
              <a:spLocks/>
            </p:cNvSpPr>
            <p:nvPr/>
          </p:nvSpPr>
          <p:spPr>
            <a:xfrm>
              <a:off x="3253953" y="4353314"/>
              <a:ext cx="718282" cy="605391"/>
            </a:xfrm>
            <a:prstGeom prst="roundRect">
              <a:avLst/>
            </a:prstGeom>
            <a:grpFill/>
            <a:ln w="25400" cap="rnd">
              <a:solidFill>
                <a:srgbClr val="160A0A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88420"/>
                        <a:gd name="connsiteY0" fmla="*/ 65303 h 391808"/>
                        <a:gd name="connsiteX1" fmla="*/ 65303 w 888420"/>
                        <a:gd name="connsiteY1" fmla="*/ 0 h 391808"/>
                        <a:gd name="connsiteX2" fmla="*/ 444210 w 888420"/>
                        <a:gd name="connsiteY2" fmla="*/ 0 h 391808"/>
                        <a:gd name="connsiteX3" fmla="*/ 823117 w 888420"/>
                        <a:gd name="connsiteY3" fmla="*/ 0 h 391808"/>
                        <a:gd name="connsiteX4" fmla="*/ 888420 w 888420"/>
                        <a:gd name="connsiteY4" fmla="*/ 65303 h 391808"/>
                        <a:gd name="connsiteX5" fmla="*/ 888420 w 888420"/>
                        <a:gd name="connsiteY5" fmla="*/ 326505 h 391808"/>
                        <a:gd name="connsiteX6" fmla="*/ 823117 w 888420"/>
                        <a:gd name="connsiteY6" fmla="*/ 391808 h 391808"/>
                        <a:gd name="connsiteX7" fmla="*/ 436632 w 888420"/>
                        <a:gd name="connsiteY7" fmla="*/ 391808 h 391808"/>
                        <a:gd name="connsiteX8" fmla="*/ 65303 w 888420"/>
                        <a:gd name="connsiteY8" fmla="*/ 391808 h 391808"/>
                        <a:gd name="connsiteX9" fmla="*/ 0 w 888420"/>
                        <a:gd name="connsiteY9" fmla="*/ 326505 h 391808"/>
                        <a:gd name="connsiteX10" fmla="*/ 0 w 888420"/>
                        <a:gd name="connsiteY10" fmla="*/ 65303 h 391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88420" h="391808" fill="none" extrusionOk="0">
                          <a:moveTo>
                            <a:pt x="0" y="65303"/>
                          </a:moveTo>
                          <a:cubicBezTo>
                            <a:pt x="1991" y="31676"/>
                            <a:pt x="35417" y="-5411"/>
                            <a:pt x="65303" y="0"/>
                          </a:cubicBezTo>
                          <a:cubicBezTo>
                            <a:pt x="192395" y="-11304"/>
                            <a:pt x="361670" y="-18041"/>
                            <a:pt x="444210" y="0"/>
                          </a:cubicBezTo>
                          <a:cubicBezTo>
                            <a:pt x="526750" y="18041"/>
                            <a:pt x="686475" y="-14430"/>
                            <a:pt x="823117" y="0"/>
                          </a:cubicBezTo>
                          <a:cubicBezTo>
                            <a:pt x="858663" y="-1059"/>
                            <a:pt x="888903" y="22700"/>
                            <a:pt x="888420" y="65303"/>
                          </a:cubicBezTo>
                          <a:cubicBezTo>
                            <a:pt x="888866" y="177664"/>
                            <a:pt x="898082" y="266624"/>
                            <a:pt x="888420" y="326505"/>
                          </a:cubicBezTo>
                          <a:cubicBezTo>
                            <a:pt x="882000" y="362835"/>
                            <a:pt x="860360" y="389686"/>
                            <a:pt x="823117" y="391808"/>
                          </a:cubicBezTo>
                          <a:cubicBezTo>
                            <a:pt x="693836" y="402063"/>
                            <a:pt x="538344" y="376676"/>
                            <a:pt x="436632" y="391808"/>
                          </a:cubicBezTo>
                          <a:cubicBezTo>
                            <a:pt x="334920" y="406940"/>
                            <a:pt x="238658" y="379104"/>
                            <a:pt x="65303" y="391808"/>
                          </a:cubicBezTo>
                          <a:cubicBezTo>
                            <a:pt x="29116" y="388536"/>
                            <a:pt x="5404" y="363698"/>
                            <a:pt x="0" y="326505"/>
                          </a:cubicBezTo>
                          <a:cubicBezTo>
                            <a:pt x="-6852" y="203889"/>
                            <a:pt x="1361" y="134391"/>
                            <a:pt x="0" y="65303"/>
                          </a:cubicBezTo>
                          <a:close/>
                        </a:path>
                        <a:path w="888420" h="391808" stroke="0" extrusionOk="0">
                          <a:moveTo>
                            <a:pt x="0" y="65303"/>
                          </a:moveTo>
                          <a:cubicBezTo>
                            <a:pt x="-2734" y="27551"/>
                            <a:pt x="23244" y="2249"/>
                            <a:pt x="65303" y="0"/>
                          </a:cubicBezTo>
                          <a:cubicBezTo>
                            <a:pt x="247942" y="-11690"/>
                            <a:pt x="364022" y="-17546"/>
                            <a:pt x="459366" y="0"/>
                          </a:cubicBezTo>
                          <a:cubicBezTo>
                            <a:pt x="554710" y="17546"/>
                            <a:pt x="682469" y="-6966"/>
                            <a:pt x="823117" y="0"/>
                          </a:cubicBezTo>
                          <a:cubicBezTo>
                            <a:pt x="852166" y="-3839"/>
                            <a:pt x="892065" y="30979"/>
                            <a:pt x="888420" y="65303"/>
                          </a:cubicBezTo>
                          <a:cubicBezTo>
                            <a:pt x="901223" y="145780"/>
                            <a:pt x="897560" y="240081"/>
                            <a:pt x="888420" y="326505"/>
                          </a:cubicBezTo>
                          <a:cubicBezTo>
                            <a:pt x="889298" y="361141"/>
                            <a:pt x="857444" y="393337"/>
                            <a:pt x="823117" y="391808"/>
                          </a:cubicBezTo>
                          <a:cubicBezTo>
                            <a:pt x="665411" y="392422"/>
                            <a:pt x="536041" y="381351"/>
                            <a:pt x="444210" y="391808"/>
                          </a:cubicBezTo>
                          <a:cubicBezTo>
                            <a:pt x="352379" y="402265"/>
                            <a:pt x="197932" y="393083"/>
                            <a:pt x="65303" y="391808"/>
                          </a:cubicBezTo>
                          <a:cubicBezTo>
                            <a:pt x="24889" y="391559"/>
                            <a:pt x="1594" y="358199"/>
                            <a:pt x="0" y="326505"/>
                          </a:cubicBezTo>
                          <a:cubicBezTo>
                            <a:pt x="-260" y="236416"/>
                            <a:pt x="5876" y="149232"/>
                            <a:pt x="0" y="6530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Box 15">
              <a:extLst>
                <a:ext uri="{FF2B5EF4-FFF2-40B4-BE49-F238E27FC236}">
                  <a16:creationId xmlns:a16="http://schemas.microsoft.com/office/drawing/2014/main" id="{C8EBAF88-67AB-8094-61DA-9D708601E0EF}"/>
                </a:ext>
              </a:extLst>
            </p:cNvPr>
            <p:cNvSpPr txBox="1">
              <a:spLocks/>
            </p:cNvSpPr>
            <p:nvPr/>
          </p:nvSpPr>
          <p:spPr>
            <a:xfrm>
              <a:off x="3257429" y="4403440"/>
              <a:ext cx="718282" cy="5242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prstClr val="black"/>
                  </a:solidFill>
                  <a:latin typeface="gill sans MIT"/>
                  <a:cs typeface="Times New Roman" panose="02020603050405020304" pitchFamily="18" charset="0"/>
                </a:rPr>
                <a:t>Maximize revenue</a:t>
              </a:r>
              <a:endParaRPr lang="en-US" b="1" dirty="0">
                <a:solidFill>
                  <a:prstClr val="black"/>
                </a:solidFill>
                <a:latin typeface="gill sans MIT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708DB9C1-9C2E-E693-6BAF-10A95492EF00}"/>
              </a:ext>
            </a:extLst>
          </p:cNvPr>
          <p:cNvCxnSpPr>
            <a:cxnSpLocks/>
            <a:stCxn id="17" idx="3"/>
            <a:endCxn id="38" idx="1"/>
          </p:cNvCxnSpPr>
          <p:nvPr/>
        </p:nvCxnSpPr>
        <p:spPr>
          <a:xfrm flipV="1">
            <a:off x="7138854" y="2453199"/>
            <a:ext cx="1478125" cy="853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AB630025-DB39-354D-8C97-E3419CA31926}"/>
              </a:ext>
            </a:extLst>
          </p:cNvPr>
          <p:cNvSpPr txBox="1"/>
          <p:nvPr/>
        </p:nvSpPr>
        <p:spPr>
          <a:xfrm>
            <a:off x="401696" y="4001587"/>
            <a:ext cx="4859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gill sans MIT"/>
              </a:rPr>
              <a:t>Models &amp; Prediction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BD7D89C3-472E-728E-194D-D99F48439A40}"/>
              </a:ext>
            </a:extLst>
          </p:cNvPr>
          <p:cNvSpPr txBox="1"/>
          <p:nvPr/>
        </p:nvSpPr>
        <p:spPr>
          <a:xfrm>
            <a:off x="7686599" y="4001587"/>
            <a:ext cx="4762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gill sans MIT"/>
              </a:rPr>
              <a:t>Application on trading strategies </a:t>
            </a:r>
          </a:p>
        </p:txBody>
      </p:sp>
      <p:pic>
        <p:nvPicPr>
          <p:cNvPr id="9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67EECB7-CCDD-8E67-3B52-024C38DA3B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2969147-D4D0-6AE5-4874-936368E3D8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061" y="4641860"/>
            <a:ext cx="2234864" cy="1801070"/>
          </a:xfrm>
          <a:prstGeom prst="rect">
            <a:avLst/>
          </a:prstGeom>
        </p:spPr>
      </p:pic>
      <p:sp>
        <p:nvSpPr>
          <p:cNvPr id="8" name="箭头: 上 7">
            <a:extLst>
              <a:ext uri="{FF2B5EF4-FFF2-40B4-BE49-F238E27FC236}">
                <a16:creationId xmlns:a16="http://schemas.microsoft.com/office/drawing/2014/main" id="{29D19E8E-CF5A-EA3A-08AD-2D927F0EB4CB}"/>
              </a:ext>
            </a:extLst>
          </p:cNvPr>
          <p:cNvSpPr/>
          <p:nvPr/>
        </p:nvSpPr>
        <p:spPr>
          <a:xfrm rot="5400000">
            <a:off x="2651899" y="5513253"/>
            <a:ext cx="170410" cy="228694"/>
          </a:xfrm>
          <a:prstGeom prst="upArrow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84D845C-F712-0DEE-CA1C-D06E6FBECD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7652" y="4751470"/>
            <a:ext cx="2098855" cy="1691460"/>
          </a:xfrm>
          <a:prstGeom prst="rect">
            <a:avLst/>
          </a:prstGeom>
        </p:spPr>
      </p:pic>
      <p:sp>
        <p:nvSpPr>
          <p:cNvPr id="30" name="文本框 13">
            <a:extLst>
              <a:ext uri="{FF2B5EF4-FFF2-40B4-BE49-F238E27FC236}">
                <a16:creationId xmlns:a16="http://schemas.microsoft.com/office/drawing/2014/main" id="{9E332262-FAE3-85D6-0172-07AF34746DC5}"/>
              </a:ext>
            </a:extLst>
          </p:cNvPr>
          <p:cNvSpPr txBox="1"/>
          <p:nvPr/>
        </p:nvSpPr>
        <p:spPr>
          <a:xfrm>
            <a:off x="7760522" y="4561570"/>
            <a:ext cx="3770050" cy="2177703"/>
          </a:xfrm>
          <a:prstGeom prst="rect">
            <a:avLst/>
          </a:prstGeom>
          <a:noFill/>
          <a:ln w="9525">
            <a:solidFill>
              <a:schemeClr val="tx1"/>
            </a:solidFill>
            <a:prstDash val="dashDot"/>
          </a:ln>
        </p:spPr>
        <p:txBody>
          <a:bodyPr wrap="square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indent="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914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1371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18288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22860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2743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3200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3657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b="1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Key words: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Neutral Networks (KAN &amp; LLM);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Other benchmarks (MPL, CNN…);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AI for science;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Strategies based on forecasting.</a:t>
            </a:r>
          </a:p>
        </p:txBody>
      </p:sp>
      <p:sp>
        <p:nvSpPr>
          <p:cNvPr id="31" name="灯片编号占位符 3">
            <a:extLst>
              <a:ext uri="{FF2B5EF4-FFF2-40B4-BE49-F238E27FC236}">
                <a16:creationId xmlns:a16="http://schemas.microsoft.com/office/drawing/2014/main" id="{BAB07028-78A7-2348-92F8-0A253F433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303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73BF3-CB48-6F84-57DE-8231BD14D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E6EB370-D0B0-F558-69AC-47B48FB2CDE9}"/>
              </a:ext>
            </a:extLst>
          </p:cNvPr>
          <p:cNvSpPr/>
          <p:nvPr/>
        </p:nvSpPr>
        <p:spPr>
          <a:xfrm>
            <a:off x="-45631" y="-14393"/>
            <a:ext cx="12255561" cy="1180100"/>
          </a:xfrm>
          <a:prstGeom prst="rect">
            <a:avLst/>
          </a:prstGeom>
          <a:solidFill>
            <a:srgbClr val="160A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58F56D4-F237-D73B-2FB6-A668615BFB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9" y="125073"/>
            <a:ext cx="2833279" cy="797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C03A250A-4491-81C9-3283-38EE4814E9D3}"/>
              </a:ext>
            </a:extLst>
          </p:cNvPr>
          <p:cNvSpPr txBox="1"/>
          <p:nvPr/>
        </p:nvSpPr>
        <p:spPr>
          <a:xfrm>
            <a:off x="401696" y="490892"/>
            <a:ext cx="96660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zh-CN" sz="2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arlier Projects</a:t>
            </a:r>
            <a:endParaRPr lang="en-US" sz="2200" b="1" i="1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3D6E42D-CBE2-BAA8-7B65-EA02D0F7BF18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38398" y="1427064"/>
            <a:ext cx="11515203" cy="466111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 dirty="0"/>
              <a:t>Projects Overview </a:t>
            </a:r>
            <a:endParaRPr lang="en-US" altLang="zh-CN" sz="2400" b="1" dirty="0"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en-US" altLang="zh-CN" sz="2000" dirty="0"/>
              <a:t>External </a:t>
            </a:r>
            <a:r>
              <a:rPr lang="en-US" altLang="zh-CN" sz="2000" b="1" dirty="0"/>
              <a:t>Measurement</a:t>
            </a:r>
            <a:r>
              <a:rPr lang="en-US" altLang="zh-CN" sz="2000" dirty="0"/>
              <a:t> Circuit for AFM (Visit Student)				02/2023-04/2023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ym typeface="+mn-ea"/>
              </a:rPr>
              <a:t>Transmission of Coughing Droplets in a Train (Research Assistant)			04/2022-12/2022</a:t>
            </a:r>
            <a:endParaRPr lang="zh-CN" altLang="en-US" sz="2000" dirty="0"/>
          </a:p>
          <a:p>
            <a:pPr>
              <a:lnSpc>
                <a:spcPct val="150000"/>
              </a:lnSpc>
            </a:pPr>
            <a:r>
              <a:rPr lang="en-US" altLang="zh-CN" sz="2000" dirty="0">
                <a:sym typeface="+mn-ea"/>
              </a:rPr>
              <a:t>Optimization Design of </a:t>
            </a:r>
            <a:r>
              <a:rPr lang="en-US" altLang="zh-CN" sz="2000" b="1" dirty="0">
                <a:sym typeface="+mn-ea"/>
              </a:rPr>
              <a:t>Air Duct </a:t>
            </a:r>
            <a:r>
              <a:rPr lang="en-US" altLang="zh-CN" sz="2000" dirty="0">
                <a:sym typeface="+mn-ea"/>
              </a:rPr>
              <a:t>in the Driver’s Cab of EMU (Undergraduate Thesis)</a:t>
            </a:r>
            <a:r>
              <a:rPr lang="en-US" sz="2000" dirty="0">
                <a:sym typeface="+mn-ea"/>
              </a:rPr>
              <a:t>	01/</a:t>
            </a:r>
            <a:r>
              <a:rPr lang="en-US" altLang="zh-CN" sz="2000" dirty="0">
                <a:sym typeface="+mn-ea"/>
              </a:rPr>
              <a:t>2022-05/2022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ym typeface="+mn-ea"/>
              </a:rPr>
              <a:t>An Automatic Service </a:t>
            </a:r>
            <a:r>
              <a:rPr lang="en-US" altLang="zh-CN" sz="2000" b="1" dirty="0">
                <a:sym typeface="+mn-ea"/>
              </a:rPr>
              <a:t>Robot</a:t>
            </a:r>
            <a:r>
              <a:rPr lang="en-US" altLang="zh-CN" sz="2000" dirty="0">
                <a:sym typeface="+mn-ea"/>
              </a:rPr>
              <a:t> in Train Compartments					02/2021-07/2021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ym typeface="+mn-ea"/>
              </a:rPr>
              <a:t>Road condition feedback system (Training Project)					04/2020-04/2021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ym typeface="+mn-ea"/>
              </a:rPr>
              <a:t>College Students “Self-sufficiency” Program (Commercial Project)			02/2019-06/2020</a:t>
            </a:r>
          </a:p>
          <a:p>
            <a:pPr indent="0" fontAlgn="auto">
              <a:lnSpc>
                <a:spcPct val="230000"/>
              </a:lnSpc>
            </a:pPr>
            <a:endParaRPr lang="en-US" altLang="zh-CN" sz="2000" dirty="0"/>
          </a:p>
        </p:txBody>
      </p:sp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2F56150-371E-D499-012E-2C40922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1515" y="6492875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6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2696</TotalTime>
  <Words>626</Words>
  <Application>Microsoft Office PowerPoint</Application>
  <PresentationFormat>宽屏</PresentationFormat>
  <Paragraphs>120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gill sans MIT</vt:lpstr>
      <vt:lpstr>Arial</vt:lpstr>
      <vt:lpstr>Calibri</vt:lpstr>
      <vt:lpstr>Calibri Light</vt:lpstr>
      <vt:lpstr>Gill Sans MT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 Runyao</dc:creator>
  <cp:lastModifiedBy>Ruochen Wu</cp:lastModifiedBy>
  <cp:revision>208</cp:revision>
  <dcterms:created xsi:type="dcterms:W3CDTF">2023-09-04T15:36:55Z</dcterms:created>
  <dcterms:modified xsi:type="dcterms:W3CDTF">2024-11-14T13:00:30Z</dcterms:modified>
</cp:coreProperties>
</file>

<file path=docProps/thumbnail.jpeg>
</file>